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3"/>
  </p:notesMasterIdLst>
  <p:sldIdLst>
    <p:sldId id="256" r:id="rId4"/>
    <p:sldId id="353" r:id="rId5"/>
    <p:sldId id="673" r:id="rId6"/>
    <p:sldId id="544" r:id="rId7"/>
    <p:sldId id="621" r:id="rId8"/>
    <p:sldId id="623" r:id="rId9"/>
    <p:sldId id="625" r:id="rId10"/>
    <p:sldId id="626" r:id="rId11"/>
    <p:sldId id="627" r:id="rId12"/>
    <p:sldId id="628" r:id="rId14"/>
    <p:sldId id="629" r:id="rId15"/>
    <p:sldId id="647" r:id="rId16"/>
    <p:sldId id="649" r:id="rId17"/>
    <p:sldId id="674" r:id="rId18"/>
    <p:sldId id="624" r:id="rId19"/>
    <p:sldId id="633" r:id="rId20"/>
    <p:sldId id="634" r:id="rId21"/>
    <p:sldId id="636" r:id="rId22"/>
    <p:sldId id="637" r:id="rId23"/>
    <p:sldId id="664" r:id="rId24"/>
    <p:sldId id="638" r:id="rId25"/>
    <p:sldId id="641" r:id="rId26"/>
    <p:sldId id="642" r:id="rId27"/>
    <p:sldId id="643" r:id="rId28"/>
    <p:sldId id="644" r:id="rId29"/>
    <p:sldId id="645" r:id="rId30"/>
    <p:sldId id="668" r:id="rId31"/>
    <p:sldId id="669" r:id="rId32"/>
  </p:sldIdLst>
  <p:sldSz cx="9144000" cy="6858000" type="screen4x3"/>
  <p:notesSz cx="7102475" cy="10231755"/>
  <p:defaultTextStyle>
    <a:defPPr>
      <a:defRPr lang="zh-CN"/>
    </a:defPPr>
    <a:lvl1pPr marL="0" lvl="0"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6600CC"/>
    <a:srgbClr val="660033"/>
    <a:srgbClr val="0000FF"/>
    <a:srgbClr val="006600"/>
    <a:srgbClr val="CC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279"/>
    <p:restoredTop sz="94660"/>
  </p:normalViewPr>
  <p:slideViewPr>
    <p:cSldViewPr showGuides="1">
      <p:cViewPr>
        <p:scale>
          <a:sx n="75" d="100"/>
          <a:sy n="75" d="100"/>
        </p:scale>
        <p:origin x="-1752" y="-486"/>
      </p:cViewPr>
      <p:guideLst>
        <p:guide orient="horz" pos="2096"/>
        <p:guide pos="27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notesMaster" Target="notesMasters/notesMaster1.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97282" name="页眉占位符 97281"/>
          <p:cNvSpPr>
            <a:spLocks noGrp="1"/>
          </p:cNvSpPr>
          <p:nvPr>
            <p:ph type="hdr" sz="quarter"/>
          </p:nvPr>
        </p:nvSpPr>
        <p:spPr>
          <a:xfrm>
            <a:off x="0" y="0"/>
            <a:ext cx="3078163" cy="511175"/>
          </a:xfrm>
          <a:prstGeom prst="rect">
            <a:avLst/>
          </a:prstGeom>
          <a:noFill/>
          <a:ln w="9525">
            <a:noFill/>
          </a:ln>
        </p:spPr>
        <p:txBody>
          <a:bodyPr/>
          <a:p>
            <a:pPr lvl="0"/>
            <a:endParaRPr lang="zh-CN" altLang="en-US" sz="1200" dirty="0"/>
          </a:p>
        </p:txBody>
      </p:sp>
      <p:sp>
        <p:nvSpPr>
          <p:cNvPr id="97283" name="日期占位符 97282"/>
          <p:cNvSpPr>
            <a:spLocks noGrp="1"/>
          </p:cNvSpPr>
          <p:nvPr>
            <p:ph type="dt" idx="1"/>
          </p:nvPr>
        </p:nvSpPr>
        <p:spPr>
          <a:xfrm>
            <a:off x="4022725" y="0"/>
            <a:ext cx="3078163" cy="511175"/>
          </a:xfrm>
          <a:prstGeom prst="rect">
            <a:avLst/>
          </a:prstGeom>
          <a:noFill/>
          <a:ln w="9525">
            <a:noFill/>
          </a:ln>
        </p:spPr>
        <p:txBody>
          <a:bodyPr/>
          <a:p>
            <a:pPr lvl="0" algn="r"/>
            <a:endParaRPr lang="zh-CN" altLang="en-US" sz="1200" dirty="0"/>
          </a:p>
        </p:txBody>
      </p:sp>
      <p:sp>
        <p:nvSpPr>
          <p:cNvPr id="97284" name="幻灯片图像占位符 97283"/>
          <p:cNvSpPr>
            <a:spLocks noRot="1" noTextEdit="1"/>
          </p:cNvSpPr>
          <p:nvPr>
            <p:ph type="sldImg" idx="2"/>
          </p:nvPr>
        </p:nvSpPr>
        <p:spPr>
          <a:xfrm>
            <a:off x="993775" y="766763"/>
            <a:ext cx="5114925" cy="3836987"/>
          </a:xfrm>
          <a:prstGeom prst="rect">
            <a:avLst/>
          </a:prstGeom>
          <a:ln w="9525" cap="flat" cmpd="sng">
            <a:solidFill>
              <a:srgbClr val="000000"/>
            </a:solidFill>
            <a:prstDash val="solid"/>
            <a:miter/>
            <a:headEnd type="none" w="med" len="med"/>
            <a:tailEnd type="none" w="med" len="med"/>
          </a:ln>
        </p:spPr>
      </p:sp>
      <p:sp>
        <p:nvSpPr>
          <p:cNvPr id="97285" name="文本占位符 97284"/>
          <p:cNvSpPr>
            <a:spLocks noGrp="1"/>
          </p:cNvSpPr>
          <p:nvPr>
            <p:ph type="body" sz="quarter" idx="3"/>
          </p:nvPr>
        </p:nvSpPr>
        <p:spPr>
          <a:xfrm>
            <a:off x="709613" y="4859338"/>
            <a:ext cx="5683250" cy="4605337"/>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7286" name="页脚占位符 97285"/>
          <p:cNvSpPr>
            <a:spLocks noGrp="1"/>
          </p:cNvSpPr>
          <p:nvPr>
            <p:ph type="ftr" sz="quarter" idx="4"/>
          </p:nvPr>
        </p:nvSpPr>
        <p:spPr>
          <a:xfrm>
            <a:off x="0" y="9718675"/>
            <a:ext cx="3078163" cy="511175"/>
          </a:xfrm>
          <a:prstGeom prst="rect">
            <a:avLst/>
          </a:prstGeom>
          <a:noFill/>
          <a:ln w="9525">
            <a:noFill/>
          </a:ln>
        </p:spPr>
        <p:txBody>
          <a:bodyPr anchor="b"/>
          <a:p>
            <a:pPr lvl="0"/>
            <a:endParaRPr lang="zh-CN" altLang="en-US" sz="1200" dirty="0"/>
          </a:p>
        </p:txBody>
      </p:sp>
      <p:sp>
        <p:nvSpPr>
          <p:cNvPr id="97287" name="灯片编号占位符 97286"/>
          <p:cNvSpPr>
            <a:spLocks noGrp="1"/>
          </p:cNvSpPr>
          <p:nvPr>
            <p:ph type="sldNum" sz="quarter" idx="5"/>
          </p:nvPr>
        </p:nvSpPr>
        <p:spPr>
          <a:xfrm>
            <a:off x="4022725" y="9718675"/>
            <a:ext cx="3078163" cy="511175"/>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hdr="0" ftr="0" dt="0"/>
  <p:notesStyle>
    <a:lvl1pPr marL="0" lvl="0"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2pPr>
    <a:lvl3pPr marL="914400" lvl="2"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3pPr>
    <a:lvl4pPr marL="1371600" lvl="3"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4pPr>
    <a:lvl5pPr marL="1828800" lvl="4"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pPr lvl="0" algn="r"/>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dirty="0">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dirty="0">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1026" name="标题 1025"/>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1026"/>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a:endParaRPr lang="zh-CN" altLang="en-US" dirty="0">
              <a:latin typeface="Arial" panose="020B0604020202020204" pitchFamily="34" charset="0"/>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a:endParaRPr lang="zh-CN" altLang="en-US" dirty="0">
              <a:latin typeface="Arial" panose="020B0604020202020204" pitchFamily="34" charset="0"/>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24.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0" name="标题 2049"/>
          <p:cNvSpPr>
            <a:spLocks noGrp="1"/>
          </p:cNvSpPr>
          <p:nvPr>
            <p:ph type="ctrTitle"/>
          </p:nvPr>
        </p:nvSpPr>
        <p:spPr>
          <a:xfrm>
            <a:off x="1023620" y="2421255"/>
            <a:ext cx="7745730" cy="1007745"/>
          </a:xfrm>
        </p:spPr>
        <p:txBody>
          <a:bodyPr anchor="ctr"/>
          <a:p>
            <a:pPr defTabSz="914400">
              <a:buSzPct val="100000"/>
            </a:pPr>
            <a:r>
              <a:rPr lang="zh-CN" sz="2800" b="1" kern="1200" baseline="0" dirty="0">
                <a:solidFill>
                  <a:schemeClr val="accent2"/>
                </a:solidFill>
                <a:latin typeface="黑体" panose="02010609060101010101" pitchFamily="49" charset="-122"/>
                <a:ea typeface="黑体" panose="02010609060101010101" pitchFamily="49" charset="-122"/>
                <a:cs typeface="黑体" panose="02010609060101010101" pitchFamily="49" charset="-122"/>
              </a:rPr>
              <a:t>新型活页式、工作手册式教材编写</a:t>
            </a:r>
            <a:br>
              <a:rPr lang="zh-CN" sz="2800" b="1" kern="1200" baseline="0" dirty="0">
                <a:solidFill>
                  <a:schemeClr val="accent2"/>
                </a:solidFill>
                <a:latin typeface="黑体" panose="02010609060101010101" pitchFamily="49" charset="-122"/>
                <a:ea typeface="黑体" panose="02010609060101010101" pitchFamily="49" charset="-122"/>
                <a:cs typeface="黑体" panose="02010609060101010101" pitchFamily="49" charset="-122"/>
              </a:rPr>
            </a:br>
            <a:r>
              <a:rPr lang="zh-CN" sz="2800" b="1" kern="1200" baseline="0" dirty="0">
                <a:solidFill>
                  <a:schemeClr val="accent2"/>
                </a:solidFill>
                <a:latin typeface="黑体" panose="02010609060101010101" pitchFamily="49" charset="-122"/>
                <a:ea typeface="黑体" panose="02010609060101010101" pitchFamily="49" charset="-122"/>
                <a:cs typeface="黑体" panose="02010609060101010101" pitchFamily="49" charset="-122"/>
              </a:rPr>
              <a:t>理论依据和编写体例</a:t>
            </a:r>
            <a:br>
              <a:rPr lang="zh-CN" altLang="en-US" sz="3200" b="1" kern="1200" baseline="0" dirty="0">
                <a:solidFill>
                  <a:srgbClr val="CC0000"/>
                </a:solidFill>
                <a:latin typeface="黑体" panose="02010609060101010101" pitchFamily="49" charset="-122"/>
                <a:ea typeface="黑体" panose="02010609060101010101" pitchFamily="49" charset="-122"/>
                <a:cs typeface="黑体" panose="02010609060101010101" pitchFamily="49" charset="-122"/>
              </a:rPr>
            </a:br>
            <a:endParaRPr lang="zh-CN" altLang="en-US" sz="1600" b="1" kern="1200" baseline="0" dirty="0">
              <a:solidFill>
                <a:srgbClr val="CC0000"/>
              </a:solidFill>
              <a:latin typeface="黑体" panose="02010609060101010101" pitchFamily="49" charset="-122"/>
              <a:ea typeface="黑体" panose="02010609060101010101" pitchFamily="49" charset="-122"/>
              <a:cs typeface="黑体" panose="02010609060101010101" pitchFamily="49" charset="-122"/>
            </a:endParaRPr>
          </a:p>
        </p:txBody>
      </p:sp>
      <p:sp>
        <p:nvSpPr>
          <p:cNvPr id="2052" name="矩形 2051"/>
          <p:cNvSpPr/>
          <p:nvPr/>
        </p:nvSpPr>
        <p:spPr>
          <a:xfrm>
            <a:off x="577850" y="3978910"/>
            <a:ext cx="8338820" cy="1800225"/>
          </a:xfrm>
          <a:prstGeom prst="rect">
            <a:avLst/>
          </a:prstGeom>
          <a:noFill/>
          <a:ln w="9525">
            <a:noFill/>
          </a:ln>
        </p:spPr>
        <p:txBody>
          <a:bodyPr/>
          <a:lstStyle>
            <a:lvl1pPr marL="0" lvl="0" indent="0" algn="ctr" defTabSz="914400" rtl="0" eaLnBrk="1" fontAlgn="base" latinLnBrk="0" hangingPunct="1">
              <a:lnSpc>
                <a:spcPct val="100000"/>
              </a:lnSpc>
              <a:spcBef>
                <a:spcPct val="20000"/>
              </a:spcBef>
              <a:spcAft>
                <a:spcPct val="0"/>
              </a:spcAft>
              <a:buNone/>
              <a:defRPr sz="3200" u="none" kern="1200" baseline="0">
                <a:solidFill>
                  <a:schemeClr val="tx1"/>
                </a:solidFill>
                <a:latin typeface="Arial" panose="020B0604020202020204" pitchFamily="34" charset="0"/>
                <a:ea typeface="宋体" panose="02010600030101010101" pitchFamily="2" charset="-122"/>
              </a:defRPr>
            </a:lvl1pPr>
            <a:lvl2pPr marL="457200" lvl="1" indent="0" algn="ctr" defTabSz="914400" rtl="0" eaLnBrk="1" fontAlgn="base" latinLnBrk="0" hangingPunct="1">
              <a:lnSpc>
                <a:spcPct val="100000"/>
              </a:lnSpc>
              <a:spcBef>
                <a:spcPct val="20000"/>
              </a:spcBef>
              <a:spcAft>
                <a:spcPct val="0"/>
              </a:spcAft>
              <a:buNone/>
              <a:defRPr sz="2800" b="0" i="0" u="none" kern="1200" baseline="0">
                <a:solidFill>
                  <a:schemeClr val="tx1"/>
                </a:solidFill>
                <a:latin typeface="Arial" panose="020B0604020202020204" pitchFamily="34" charset="0"/>
                <a:ea typeface="宋体" panose="02010600030101010101" pitchFamily="2" charset="-122"/>
              </a:defRPr>
            </a:lvl2pPr>
            <a:lvl3pPr marL="914400" lvl="2" indent="0" algn="ctr" defTabSz="914400" rtl="0" eaLnBrk="1" fontAlgn="base" latinLnBrk="0" hangingPunct="1">
              <a:lnSpc>
                <a:spcPct val="100000"/>
              </a:lnSpc>
              <a:spcBef>
                <a:spcPct val="20000"/>
              </a:spcBef>
              <a:spcAft>
                <a:spcPct val="0"/>
              </a:spcAft>
              <a:buNone/>
              <a:defRPr sz="2400" b="0" i="0" u="none" kern="1200" baseline="0">
                <a:solidFill>
                  <a:schemeClr val="tx1"/>
                </a:solidFill>
                <a:latin typeface="Arial" panose="020B0604020202020204" pitchFamily="34" charset="0"/>
                <a:ea typeface="宋体" panose="02010600030101010101" pitchFamily="2" charset="-122"/>
              </a:defRPr>
            </a:lvl3pPr>
            <a:lvl4pPr marL="1371600" lvl="3" indent="0" algn="ctr" defTabSz="914400" rtl="0" eaLnBrk="1" fontAlgn="base" latinLnBrk="0" hangingPunct="1">
              <a:lnSpc>
                <a:spcPct val="100000"/>
              </a:lnSpc>
              <a:spcBef>
                <a:spcPct val="20000"/>
              </a:spcBef>
              <a:spcAft>
                <a:spcPct val="0"/>
              </a:spcAft>
              <a:buNone/>
              <a:defRPr sz="2000" b="0" i="0" u="none" kern="1200" baseline="0">
                <a:solidFill>
                  <a:schemeClr val="tx1"/>
                </a:solidFill>
                <a:latin typeface="Arial" panose="020B0604020202020204" pitchFamily="34" charset="0"/>
                <a:ea typeface="宋体" panose="02010600030101010101" pitchFamily="2" charset="-122"/>
              </a:defRPr>
            </a:lvl4pPr>
            <a:lvl5pPr marL="1828800" lvl="4" indent="0" algn="ctr" defTabSz="914400" rtl="0" eaLnBrk="1" fontAlgn="base" latinLnBrk="0" hangingPunct="1">
              <a:lnSpc>
                <a:spcPct val="100000"/>
              </a:lnSpc>
              <a:spcBef>
                <a:spcPct val="20000"/>
              </a:spcBef>
              <a:spcAft>
                <a:spcPct val="0"/>
              </a:spcAft>
              <a:buNone/>
              <a:defRPr sz="2000" b="0" i="0" u="none" kern="1200" baseline="0">
                <a:solidFill>
                  <a:schemeClr val="tx1"/>
                </a:solidFill>
                <a:latin typeface="Arial" panose="020B0604020202020204" pitchFamily="34" charset="0"/>
                <a:ea typeface="宋体" panose="02010600030101010101" pitchFamily="2" charset="-122"/>
              </a:defRPr>
            </a:lvl5pPr>
          </a:lstStyle>
          <a:p>
            <a:pPr lvl="0" algn="ctr"/>
            <a:r>
              <a:rPr lang="zh-CN" altLang="en-US" sz="2400" b="1" dirty="0">
                <a:solidFill>
                  <a:schemeClr val="accent2"/>
                </a:solidFill>
              </a:rPr>
              <a:t> </a:t>
            </a:r>
            <a:r>
              <a:rPr lang="zh-CN" altLang="en-US" sz="2400" b="1" dirty="0">
                <a:solidFill>
                  <a:schemeClr val="accent2"/>
                </a:solidFill>
                <a:latin typeface="微软雅黑" panose="020B0503020204020204" charset="-122"/>
                <a:ea typeface="微软雅黑" panose="020B0503020204020204" charset="-122"/>
              </a:rPr>
              <a:t>戚文革</a:t>
            </a:r>
            <a:endParaRPr lang="zh-CN" altLang="en-US" sz="2400" b="1" dirty="0">
              <a:solidFill>
                <a:schemeClr val="accent2"/>
              </a:solidFill>
            </a:endParaRPr>
          </a:p>
          <a:p>
            <a:pPr lvl="0" algn="l"/>
            <a:endParaRPr lang="en-US" altLang="zh-CN" sz="2400" b="1" dirty="0">
              <a:solidFill>
                <a:srgbClr val="660033"/>
              </a:solidFill>
            </a:endParaRPr>
          </a:p>
          <a:p>
            <a:pPr lvl="0" algn="ctr"/>
            <a:endParaRPr lang="en-US" altLang="zh-CN" sz="2400" b="1" dirty="0">
              <a:solidFill>
                <a:srgbClr val="660033"/>
              </a:solidFill>
            </a:endParaRPr>
          </a:p>
          <a:p>
            <a:pPr lvl="0" algn="ctr"/>
            <a:r>
              <a:rPr lang="zh-CN" altLang="en-US" sz="1800" b="1" dirty="0">
                <a:solidFill>
                  <a:srgbClr val="660033"/>
                </a:solidFill>
                <a:latin typeface="微软雅黑" panose="020B0503020204020204" charset="-122"/>
                <a:ea typeface="微软雅黑" panose="020B0503020204020204" charset="-122"/>
                <a:cs typeface="微软雅黑" panose="020B0503020204020204" charset="-122"/>
              </a:rPr>
              <a:t>吉林电子信息职业技术学院汽车学院    </a:t>
            </a:r>
            <a:endParaRPr lang="zh-CN" altLang="en-US" sz="1800" b="1" dirty="0">
              <a:solidFill>
                <a:schemeClr val="accent2"/>
              </a:solidFill>
              <a:latin typeface="微软雅黑" panose="020B0503020204020204" charset="-122"/>
              <a:ea typeface="微软雅黑" panose="020B0503020204020204" charset="-122"/>
              <a:cs typeface="微软雅黑" panose="020B0503020204020204" charset="-122"/>
            </a:endParaRPr>
          </a:p>
          <a:p>
            <a:pPr lvl="0" algn="l"/>
            <a:r>
              <a:rPr lang="en-US" altLang="zh-CN" sz="2400" b="1" dirty="0">
                <a:solidFill>
                  <a:schemeClr val="accent2"/>
                </a:solidFill>
              </a:rPr>
              <a:t>                                      </a:t>
            </a:r>
            <a:endParaRPr lang="zh-CN" altLang="en-US" sz="2800" b="1">
              <a:solidFill>
                <a:schemeClr val="accent2"/>
              </a:solidFill>
            </a:endParaRPr>
          </a:p>
          <a:p>
            <a:pPr lvl="0"/>
            <a:endParaRPr lang="en-US" altLang="zh-CN" dirty="0"/>
          </a:p>
        </p:txBody>
      </p:sp>
      <p:pic>
        <p:nvPicPr>
          <p:cNvPr id="2063" name="图片 2062"/>
          <p:cNvPicPr>
            <a:picLocks noChangeAspect="1"/>
          </p:cNvPicPr>
          <p:nvPr/>
        </p:nvPicPr>
        <p:blipFill>
          <a:blip r:embed="rId1"/>
          <a:stretch>
            <a:fillRect/>
          </a:stretch>
        </p:blipFill>
        <p:spPr>
          <a:xfrm>
            <a:off x="0" y="0"/>
            <a:ext cx="9144000" cy="1268413"/>
          </a:xfrm>
          <a:prstGeom prst="rect">
            <a:avLst/>
          </a:prstGeom>
          <a:noFill/>
          <a:ln w="9525">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93065" y="1576070"/>
            <a:ext cx="8531860" cy="5077460"/>
          </a:xfrm>
          <a:prstGeom prst="rect">
            <a:avLst/>
          </a:prstGeom>
          <a:noFill/>
          <a:ln w="9525">
            <a:noFill/>
          </a:ln>
        </p:spPr>
        <p:txBody>
          <a:bodyPr wrap="square">
            <a:spAutoFit/>
          </a:bodyPr>
          <a:p>
            <a:pPr indent="267970"/>
            <a:r>
              <a:rPr lang="en-US" altLang="zh-CN" sz="2400" b="1">
                <a:solidFill>
                  <a:schemeClr val="accent2"/>
                </a:solidFill>
                <a:latin typeface="+mj-ea"/>
                <a:ea typeface="+mj-ea"/>
                <a:cs typeface="楷体" panose="02010609060101010101" pitchFamily="49" charset="-122"/>
              </a:rPr>
              <a:t> 3</a:t>
            </a:r>
            <a:r>
              <a:rPr sz="2400" b="1">
                <a:solidFill>
                  <a:schemeClr val="accent2"/>
                </a:solidFill>
                <a:latin typeface="+mj-ea"/>
                <a:ea typeface="+mj-ea"/>
                <a:cs typeface="楷体" panose="02010609060101010101" pitchFamily="49" charset="-122"/>
              </a:rPr>
              <a:t>、形式之新</a:t>
            </a:r>
            <a:endParaRPr sz="2000" b="1">
              <a:solidFill>
                <a:schemeClr val="accent2"/>
              </a:solidFill>
              <a:latin typeface="楷体" panose="02010609060101010101" pitchFamily="49" charset="-122"/>
              <a:ea typeface="楷体" panose="02010609060101010101" pitchFamily="49" charset="-122"/>
              <a:cs typeface="楷体" panose="02010609060101010101" pitchFamily="49" charset="-122"/>
            </a:endParaRPr>
          </a:p>
          <a:p>
            <a:pPr indent="267970"/>
            <a:endParaRPr lang="en-US" sz="2000" b="1">
              <a:solidFill>
                <a:schemeClr val="accent2"/>
              </a:solidFill>
              <a:latin typeface="+mj-ea"/>
              <a:ea typeface="+mj-ea"/>
              <a:cs typeface="+mj-ea"/>
            </a:endParaRPr>
          </a:p>
          <a:p>
            <a:pPr indent="267970"/>
            <a:r>
              <a:rPr lang="zh-CN" sz="2000" b="1">
                <a:solidFill>
                  <a:schemeClr val="accent2"/>
                </a:solidFill>
                <a:latin typeface="+mj-ea"/>
                <a:ea typeface="+mj-ea"/>
                <a:cs typeface="+mj-ea"/>
              </a:rPr>
              <a:t> （</a:t>
            </a:r>
            <a:r>
              <a:rPr lang="en-US" altLang="zh-CN" sz="2000" b="1">
                <a:solidFill>
                  <a:schemeClr val="accent2"/>
                </a:solidFill>
                <a:latin typeface="+mj-ea"/>
                <a:ea typeface="+mj-ea"/>
                <a:cs typeface="+mj-ea"/>
              </a:rPr>
              <a:t>4</a:t>
            </a:r>
            <a:r>
              <a:rPr lang="zh-CN" sz="2000" b="1">
                <a:solidFill>
                  <a:schemeClr val="accent2"/>
                </a:solidFill>
                <a:latin typeface="+mj-ea"/>
                <a:ea typeface="+mj-ea"/>
                <a:cs typeface="+mj-ea"/>
              </a:rPr>
              <a:t>）页码分段编辑</a:t>
            </a:r>
            <a:endParaRPr lang="zh-CN" sz="2000" b="1">
              <a:solidFill>
                <a:srgbClr val="00B050"/>
              </a:solidFill>
              <a:latin typeface="+mj-ea"/>
              <a:ea typeface="+mj-ea"/>
              <a:cs typeface="+mj-ea"/>
            </a:endParaRPr>
          </a:p>
          <a:p>
            <a:pPr indent="267970"/>
            <a:r>
              <a:rPr lang="zh-CN" sz="2000" b="1">
                <a:solidFill>
                  <a:srgbClr val="00B050"/>
                </a:solidFill>
                <a:latin typeface="+mj-ea"/>
                <a:ea typeface="+mj-ea"/>
                <a:cs typeface="+mj-ea"/>
              </a:rPr>
              <a:t>  以项目为页码编辑单元，项目</a:t>
            </a:r>
            <a:r>
              <a:rPr lang="en-US" altLang="zh-CN" sz="2000" b="1">
                <a:solidFill>
                  <a:srgbClr val="00B050"/>
                </a:solidFill>
                <a:latin typeface="+mj-ea"/>
                <a:ea typeface="+mj-ea"/>
                <a:cs typeface="+mj-ea"/>
              </a:rPr>
              <a:t>1</a:t>
            </a:r>
            <a:r>
              <a:rPr lang="zh-CN" altLang="en-US" sz="2000" b="1">
                <a:solidFill>
                  <a:srgbClr val="00B050"/>
                </a:solidFill>
                <a:latin typeface="+mj-ea"/>
                <a:ea typeface="+mj-ea"/>
                <a:cs typeface="+mj-ea"/>
              </a:rPr>
              <a:t>的页码为</a:t>
            </a:r>
            <a:r>
              <a:rPr lang="en-US" altLang="zh-CN" sz="2000" b="1">
                <a:solidFill>
                  <a:srgbClr val="00B050"/>
                </a:solidFill>
                <a:latin typeface="+mj-ea"/>
                <a:ea typeface="+mj-ea"/>
                <a:cs typeface="+mj-ea"/>
              </a:rPr>
              <a:t>1</a:t>
            </a:r>
            <a:r>
              <a:rPr lang="zh-CN" altLang="en-US" sz="2000" b="1">
                <a:solidFill>
                  <a:srgbClr val="00B050"/>
                </a:solidFill>
                <a:latin typeface="+mj-ea"/>
                <a:ea typeface="+mj-ea"/>
                <a:cs typeface="+mj-ea"/>
              </a:rPr>
              <a:t>、</a:t>
            </a:r>
            <a:r>
              <a:rPr lang="en-US" altLang="zh-CN" sz="2000" b="1">
                <a:solidFill>
                  <a:srgbClr val="00B050"/>
                </a:solidFill>
                <a:latin typeface="+mj-ea"/>
                <a:ea typeface="+mj-ea"/>
                <a:cs typeface="+mj-ea"/>
              </a:rPr>
              <a:t>2</a:t>
            </a:r>
            <a:r>
              <a:rPr lang="zh-CN" altLang="en-US" sz="2000" b="1">
                <a:solidFill>
                  <a:srgbClr val="00B050"/>
                </a:solidFill>
                <a:latin typeface="+mj-ea"/>
                <a:ea typeface="+mj-ea"/>
                <a:cs typeface="+mj-ea"/>
              </a:rPr>
              <a:t>、</a:t>
            </a:r>
            <a:r>
              <a:rPr lang="en-US" altLang="zh-CN" sz="2000" b="1">
                <a:solidFill>
                  <a:srgbClr val="00B050"/>
                </a:solidFill>
                <a:latin typeface="+mj-ea"/>
                <a:ea typeface="+mj-ea"/>
                <a:cs typeface="+mj-ea"/>
              </a:rPr>
              <a:t>3</a:t>
            </a:r>
            <a:r>
              <a:rPr lang="en-US" altLang="zh-CN" sz="2000" b="1">
                <a:solidFill>
                  <a:srgbClr val="00B050"/>
                </a:solidFill>
                <a:latin typeface="宋体" panose="02010600030101010101" pitchFamily="2" charset="-122"/>
                <a:cs typeface="+mj-ea"/>
              </a:rPr>
              <a:t>……n</a:t>
            </a:r>
            <a:r>
              <a:rPr sz="2000" b="1">
                <a:solidFill>
                  <a:srgbClr val="00B050"/>
                </a:solidFill>
                <a:latin typeface="+mj-ea"/>
                <a:ea typeface="+mj-ea"/>
                <a:cs typeface="+mj-ea"/>
              </a:rPr>
              <a:t>。</a:t>
            </a:r>
            <a:r>
              <a:rPr lang="zh-CN" sz="2000" b="1">
                <a:solidFill>
                  <a:srgbClr val="00B050"/>
                </a:solidFill>
                <a:latin typeface="+mj-ea"/>
                <a:ea typeface="+mj-ea"/>
                <a:cs typeface="+mj-ea"/>
              </a:rPr>
              <a:t>项目</a:t>
            </a:r>
            <a:r>
              <a:rPr lang="en-US" altLang="zh-CN" sz="2000" b="1">
                <a:solidFill>
                  <a:srgbClr val="00B050"/>
                </a:solidFill>
                <a:latin typeface="+mj-ea"/>
                <a:ea typeface="+mj-ea"/>
                <a:cs typeface="+mj-ea"/>
              </a:rPr>
              <a:t>2</a:t>
            </a:r>
            <a:r>
              <a:rPr lang="zh-CN" altLang="en-US" sz="2000" b="1">
                <a:solidFill>
                  <a:srgbClr val="00B050"/>
                </a:solidFill>
                <a:latin typeface="+mj-ea"/>
                <a:ea typeface="+mj-ea"/>
                <a:cs typeface="+mj-ea"/>
              </a:rPr>
              <a:t>的页码为</a:t>
            </a:r>
            <a:r>
              <a:rPr lang="en-US" altLang="zh-CN" sz="2000" b="1">
                <a:solidFill>
                  <a:srgbClr val="00B050"/>
                </a:solidFill>
                <a:latin typeface="+mj-ea"/>
                <a:ea typeface="+mj-ea"/>
                <a:cs typeface="+mj-ea"/>
                <a:sym typeface="+mn-ea"/>
              </a:rPr>
              <a:t>1</a:t>
            </a:r>
            <a:r>
              <a:rPr lang="zh-CN" altLang="en-US" sz="2000" b="1">
                <a:solidFill>
                  <a:srgbClr val="00B050"/>
                </a:solidFill>
                <a:latin typeface="+mj-ea"/>
                <a:ea typeface="+mj-ea"/>
                <a:cs typeface="+mj-ea"/>
                <a:sym typeface="+mn-ea"/>
              </a:rPr>
              <a:t>、</a:t>
            </a:r>
            <a:r>
              <a:rPr lang="en-US" altLang="zh-CN" sz="2000" b="1">
                <a:solidFill>
                  <a:srgbClr val="00B050"/>
                </a:solidFill>
                <a:latin typeface="+mj-ea"/>
                <a:ea typeface="+mj-ea"/>
                <a:cs typeface="+mj-ea"/>
                <a:sym typeface="+mn-ea"/>
              </a:rPr>
              <a:t>2</a:t>
            </a:r>
            <a:r>
              <a:rPr lang="zh-CN" altLang="en-US" sz="2000" b="1">
                <a:solidFill>
                  <a:srgbClr val="00B050"/>
                </a:solidFill>
                <a:latin typeface="+mj-ea"/>
                <a:ea typeface="+mj-ea"/>
                <a:cs typeface="+mj-ea"/>
                <a:sym typeface="+mn-ea"/>
              </a:rPr>
              <a:t>、</a:t>
            </a:r>
            <a:r>
              <a:rPr lang="en-US" altLang="zh-CN" sz="2000" b="1">
                <a:solidFill>
                  <a:srgbClr val="00B050"/>
                </a:solidFill>
                <a:latin typeface="+mj-ea"/>
                <a:ea typeface="+mj-ea"/>
                <a:cs typeface="+mj-ea"/>
                <a:sym typeface="+mn-ea"/>
              </a:rPr>
              <a:t>3</a:t>
            </a:r>
            <a:r>
              <a:rPr lang="en-US" altLang="zh-CN" sz="2000" b="1">
                <a:solidFill>
                  <a:srgbClr val="00B050"/>
                </a:solidFill>
                <a:latin typeface="宋体" panose="02010600030101010101" pitchFamily="2" charset="-122"/>
                <a:cs typeface="+mj-ea"/>
                <a:sym typeface="+mn-ea"/>
              </a:rPr>
              <a:t>……n</a:t>
            </a:r>
            <a:r>
              <a:rPr lang="zh-CN" altLang="en-US" sz="2000" b="1">
                <a:solidFill>
                  <a:srgbClr val="00B050"/>
                </a:solidFill>
                <a:latin typeface="宋体" panose="02010600030101010101" pitchFamily="2" charset="-122"/>
                <a:cs typeface="+mj-ea"/>
                <a:sym typeface="+mn-ea"/>
              </a:rPr>
              <a:t>，以此类推，各个项目页码独立，便于学生学习时增加页码，自行编辑页码。</a:t>
            </a:r>
            <a:endParaRPr lang="zh-CN" altLang="en-US" sz="2000" b="1">
              <a:solidFill>
                <a:srgbClr val="00B050"/>
              </a:solidFill>
              <a:latin typeface="宋体" panose="02010600030101010101" pitchFamily="2" charset="-122"/>
              <a:cs typeface="+mj-ea"/>
              <a:sym typeface="+mn-ea"/>
            </a:endParaRPr>
          </a:p>
          <a:p>
            <a:pPr indent="267970"/>
            <a:r>
              <a:rPr lang="zh-CN" altLang="en-US" sz="2000" b="1">
                <a:solidFill>
                  <a:srgbClr val="00B050"/>
                </a:solidFill>
                <a:latin typeface="宋体" panose="02010600030101010101" pitchFamily="2" charset="-122"/>
                <a:cs typeface="+mj-ea"/>
                <a:sym typeface="+mn-ea"/>
              </a:rPr>
              <a:t> </a:t>
            </a:r>
            <a:r>
              <a:rPr lang="zh-CN" altLang="en-US" sz="2000" b="1">
                <a:solidFill>
                  <a:schemeClr val="accent2"/>
                </a:solidFill>
                <a:latin typeface="宋体" panose="02010600030101010101" pitchFamily="2" charset="-122"/>
                <a:cs typeface="+mj-ea"/>
                <a:sym typeface="+mn-ea"/>
              </a:rPr>
              <a:t>（</a:t>
            </a:r>
            <a:r>
              <a:rPr lang="en-US" altLang="zh-CN" sz="2000" b="1">
                <a:solidFill>
                  <a:schemeClr val="accent2"/>
                </a:solidFill>
                <a:latin typeface="宋体" panose="02010600030101010101" pitchFamily="2" charset="-122"/>
                <a:cs typeface="+mj-ea"/>
                <a:sym typeface="+mn-ea"/>
              </a:rPr>
              <a:t>5</a:t>
            </a:r>
            <a:r>
              <a:rPr lang="zh-CN" altLang="en-US" sz="2000" b="1">
                <a:solidFill>
                  <a:schemeClr val="accent2"/>
                </a:solidFill>
                <a:latin typeface="宋体" panose="02010600030101010101" pitchFamily="2" charset="-122"/>
                <a:cs typeface="+mj-ea"/>
                <a:sym typeface="+mn-ea"/>
              </a:rPr>
              <a:t>）手册式编辑</a:t>
            </a:r>
            <a:endParaRPr sz="2000" b="1">
              <a:solidFill>
                <a:srgbClr val="00B050"/>
              </a:solidFill>
              <a:latin typeface="+mj-ea"/>
              <a:ea typeface="+mj-ea"/>
              <a:cs typeface="+mj-ea"/>
            </a:endParaRPr>
          </a:p>
          <a:p>
            <a:pPr indent="267970"/>
            <a:r>
              <a:rPr sz="2000" b="1">
                <a:solidFill>
                  <a:srgbClr val="00B050"/>
                </a:solidFill>
                <a:latin typeface="+mj-ea"/>
                <a:ea typeface="+mj-ea"/>
                <a:cs typeface="+mj-ea"/>
              </a:rPr>
              <a:t>  </a:t>
            </a:r>
            <a:r>
              <a:rPr lang="zh-CN" sz="2000" b="1">
                <a:solidFill>
                  <a:srgbClr val="00B050"/>
                </a:solidFill>
                <a:sym typeface="+mn-ea"/>
              </a:rPr>
              <a:t>工作手册基本的含义：</a:t>
            </a:r>
            <a:r>
              <a:rPr lang="en-US" sz="2000" b="1">
                <a:solidFill>
                  <a:srgbClr val="00B050"/>
                </a:solidFill>
                <a:latin typeface="宋体" panose="02010600030101010101" pitchFamily="2" charset="-122"/>
                <a:sym typeface="+mn-ea"/>
              </a:rPr>
              <a:t> </a:t>
            </a:r>
            <a:r>
              <a:rPr lang="zh-CN" sz="2000" b="1">
                <a:solidFill>
                  <a:srgbClr val="00B050"/>
                </a:solidFill>
                <a:sym typeface="+mn-ea"/>
              </a:rPr>
              <a:t>汇集一般资料或专业知识的参考书，如《机械设计手册》，手册中所收的知识偏重于陈述性知识和程序性知识，如各种事实、数据、图表等等。通常</a:t>
            </a:r>
            <a:r>
              <a:rPr lang="zh-CN" sz="2000" b="1">
                <a:solidFill>
                  <a:srgbClr val="C00000"/>
                </a:solidFill>
                <a:sym typeface="+mn-ea"/>
              </a:rPr>
              <a:t>按类进行编排</a:t>
            </a:r>
            <a:r>
              <a:rPr lang="zh-CN" sz="2000" b="1">
                <a:solidFill>
                  <a:srgbClr val="00B050"/>
                </a:solidFill>
                <a:sym typeface="+mn-ea"/>
              </a:rPr>
              <a:t>，便于查找。</a:t>
            </a:r>
            <a:endParaRPr lang="zh-CN" sz="2000" b="1">
              <a:solidFill>
                <a:srgbClr val="00B050"/>
              </a:solidFill>
              <a:sym typeface="+mn-ea"/>
            </a:endParaRPr>
          </a:p>
          <a:p>
            <a:pPr indent="267970"/>
            <a:r>
              <a:rPr lang="zh-CN" sz="2000" b="1">
                <a:solidFill>
                  <a:srgbClr val="00B050"/>
                </a:solidFill>
                <a:sym typeface="+mn-ea"/>
              </a:rPr>
              <a:t>    工作手册式 中的</a:t>
            </a:r>
            <a:r>
              <a:rPr lang="en-US" altLang="zh-CN" sz="2000" b="1">
                <a:solidFill>
                  <a:srgbClr val="00B050"/>
                </a:solidFill>
                <a:sym typeface="+mn-ea"/>
              </a:rPr>
              <a:t>“</a:t>
            </a:r>
            <a:r>
              <a:rPr lang="zh-CN" sz="2000" b="1">
                <a:solidFill>
                  <a:srgbClr val="00B050"/>
                </a:solidFill>
                <a:sym typeface="+mn-ea"/>
              </a:rPr>
              <a:t>式</a:t>
            </a:r>
            <a:r>
              <a:rPr lang="en-US" altLang="zh-CN" sz="2000" b="1">
                <a:solidFill>
                  <a:srgbClr val="00B050"/>
                </a:solidFill>
                <a:sym typeface="+mn-ea"/>
              </a:rPr>
              <a:t>”——</a:t>
            </a:r>
            <a:r>
              <a:rPr lang="zh-CN" altLang="en-US" sz="2000" b="1">
                <a:solidFill>
                  <a:srgbClr val="C00000"/>
                </a:solidFill>
                <a:sym typeface="+mn-ea"/>
              </a:rPr>
              <a:t>？？</a:t>
            </a:r>
            <a:endParaRPr lang="zh-CN" sz="2000" b="1">
              <a:solidFill>
                <a:srgbClr val="00B050"/>
              </a:solidFill>
              <a:sym typeface="+mn-ea"/>
            </a:endParaRPr>
          </a:p>
          <a:p>
            <a:pPr indent="267970"/>
            <a:r>
              <a:rPr lang="zh-CN" sz="2000" b="1">
                <a:solidFill>
                  <a:srgbClr val="00B050"/>
                </a:solidFill>
                <a:sym typeface="+mn-ea"/>
              </a:rPr>
              <a:t>  工作手册式教材目的是为学生学习、自主学习提供“何物（事实、数据、图表）”和“如何做（工作过程、工作标准、指标）”的基本信息。</a:t>
            </a:r>
            <a:endParaRPr lang="zh-CN" sz="2000" b="1">
              <a:solidFill>
                <a:srgbClr val="00B050"/>
              </a:solidFill>
              <a:sym typeface="+mn-ea"/>
            </a:endParaRPr>
          </a:p>
          <a:p>
            <a:pPr indent="267970"/>
            <a:r>
              <a:rPr lang="zh-CN" sz="2000" b="1">
                <a:solidFill>
                  <a:srgbClr val="C00000"/>
                </a:solidFill>
                <a:sym typeface="+mn-ea"/>
              </a:rPr>
              <a:t>——</a:t>
            </a:r>
            <a:r>
              <a:rPr lang="zh-CN" sz="2000" b="1">
                <a:solidFill>
                  <a:schemeClr val="accent2"/>
                </a:solidFill>
                <a:sym typeface="+mn-ea"/>
              </a:rPr>
              <a:t>本质是学习手册</a:t>
            </a:r>
            <a:r>
              <a:rPr lang="zh-CN" sz="2000" b="1">
                <a:solidFill>
                  <a:srgbClr val="C00000"/>
                </a:solidFill>
                <a:sym typeface="+mn-ea"/>
              </a:rPr>
              <a:t>，按照职业活动进行编排。</a:t>
            </a:r>
            <a:endParaRPr lang="zh-CN" sz="2000" b="1">
              <a:solidFill>
                <a:srgbClr val="C00000"/>
              </a:solidFill>
              <a:sym typeface="+mn-ea"/>
            </a:endParaRPr>
          </a:p>
          <a:p>
            <a:pPr indent="267970"/>
            <a:r>
              <a:rPr lang="en-US" altLang="zh-CN" sz="2000">
                <a:solidFill>
                  <a:srgbClr val="660033"/>
                </a:solidFill>
                <a:latin typeface="华文琥珀" panose="02010800040101010101" charset="-122"/>
                <a:ea typeface="华文琥珀" panose="02010800040101010101" charset="-122"/>
                <a:cs typeface="+mj-ea"/>
              </a:rPr>
              <a:t>——</a:t>
            </a:r>
            <a:r>
              <a:rPr lang="zh-CN" sz="2000" b="1">
                <a:solidFill>
                  <a:srgbClr val="660033"/>
                </a:solidFill>
                <a:latin typeface="+mj-ea"/>
                <a:ea typeface="+mj-ea"/>
                <a:cs typeface="+mj-ea"/>
              </a:rPr>
              <a:t>职业活动和职业知识对应编排，知识表格化处理（</a:t>
            </a:r>
            <a:r>
              <a:rPr lang="zh-CN" sz="1800" b="1">
                <a:solidFill>
                  <a:srgbClr val="660033"/>
                </a:solidFill>
                <a:latin typeface="+mj-ea"/>
                <a:ea typeface="+mj-ea"/>
                <a:cs typeface="+mj-ea"/>
              </a:rPr>
              <a:t>有利于快速查阅</a:t>
            </a:r>
            <a:r>
              <a:rPr lang="zh-CN" sz="2000" b="1">
                <a:solidFill>
                  <a:srgbClr val="660033"/>
                </a:solidFill>
                <a:latin typeface="+mj-ea"/>
                <a:ea typeface="+mj-ea"/>
                <a:cs typeface="+mj-ea"/>
              </a:rPr>
              <a:t>）。</a:t>
            </a:r>
            <a:endParaRPr sz="2000" b="1">
              <a:solidFill>
                <a:srgbClr val="660033"/>
              </a:solidFill>
              <a:latin typeface="+mj-ea"/>
              <a:ea typeface="+mj-ea"/>
              <a:cs typeface="+mj-ea"/>
            </a:endParaRPr>
          </a:p>
          <a:p>
            <a:pPr indent="267970" algn="ctr"/>
            <a:endParaRPr sz="2000" b="1">
              <a:solidFill>
                <a:srgbClr val="660033"/>
              </a:solidFill>
              <a:latin typeface="+mj-ea"/>
              <a:ea typeface="+mj-ea"/>
              <a:cs typeface="+mj-ea"/>
            </a:endParaRPr>
          </a:p>
        </p:txBody>
      </p:sp>
      <p:sp>
        <p:nvSpPr>
          <p:cNvPr id="4" name="文本框 3"/>
          <p:cNvSpPr txBox="1"/>
          <p:nvPr/>
        </p:nvSpPr>
        <p:spPr>
          <a:xfrm>
            <a:off x="273050" y="932180"/>
            <a:ext cx="7807960" cy="429895"/>
          </a:xfrm>
          <a:prstGeom prst="rect">
            <a:avLst/>
          </a:prstGeom>
          <a:noFill/>
          <a:ln w="9525">
            <a:noFill/>
          </a:ln>
        </p:spPr>
        <p:txBody>
          <a:bodyPr wrap="square">
            <a:spAutoFit/>
          </a:bodyPr>
          <a:p>
            <a:pPr indent="267970"/>
            <a:r>
              <a:rPr lang="zh-CN" altLang="en-US" sz="2200" b="1">
                <a:solidFill>
                  <a:srgbClr val="660033"/>
                </a:solidFill>
                <a:latin typeface="微软雅黑" panose="020B0503020204020204" charset="-122"/>
                <a:ea typeface="微软雅黑" panose="020B0503020204020204" charset="-122"/>
                <a:cs typeface="微软雅黑" panose="020B0503020204020204" charset="-122"/>
              </a:rPr>
              <a:t>（三）</a:t>
            </a:r>
            <a:r>
              <a:rPr lang="zh-CN" sz="2200" b="1">
                <a:solidFill>
                  <a:srgbClr val="660033"/>
                </a:solidFill>
                <a:latin typeface="微软雅黑" panose="020B0503020204020204" charset="-122"/>
                <a:ea typeface="微软雅黑" panose="020B0503020204020204" charset="-122"/>
                <a:cs typeface="微软雅黑" panose="020B0503020204020204" charset="-122"/>
                <a:sym typeface="+mn-ea"/>
              </a:rPr>
              <a:t>“新型活页式、工作手册式”内涵释义</a:t>
            </a:r>
            <a:endParaRPr lang="zh-CN" altLang="en-US" sz="2200" b="1">
              <a:solidFill>
                <a:srgbClr val="660033"/>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2508885" y="115570"/>
            <a:ext cx="4125595" cy="583565"/>
          </a:xfrm>
          <a:prstGeom prst="rect">
            <a:avLst/>
          </a:prstGeom>
          <a:noFill/>
        </p:spPr>
        <p:txBody>
          <a:bodyPr wrap="square" rtlCol="0" anchor="t">
            <a:spAutoFit/>
          </a:bodyPr>
          <a:p>
            <a:r>
              <a:rPr lang="en-US" altLang="zh-CN" sz="3200"/>
              <a:t>    </a:t>
            </a:r>
            <a:r>
              <a:rPr lang="zh-CN" altLang="en-US" sz="2400" b="1">
                <a:solidFill>
                  <a:schemeClr val="accent2"/>
                </a:solidFill>
                <a:latin typeface="微软雅黑" panose="020B0503020204020204" charset="-122"/>
                <a:ea typeface="微软雅黑" panose="020B0503020204020204" charset="-122"/>
              </a:rPr>
              <a:t>一、编写</a:t>
            </a:r>
            <a:r>
              <a:rPr lang="zh-CN" sz="2400" b="1">
                <a:solidFill>
                  <a:schemeClr val="accent2"/>
                </a:solidFill>
                <a:latin typeface="微软雅黑" panose="020B0503020204020204" charset="-122"/>
                <a:ea typeface="微软雅黑" panose="020B0503020204020204" charset="-122"/>
              </a:rPr>
              <a:t>依据</a:t>
            </a:r>
            <a:endParaRPr lang="zh-CN" sz="2400" b="1">
              <a:solidFill>
                <a:schemeClr val="accent2"/>
              </a:solidFill>
              <a:latin typeface="微软雅黑" panose="020B0503020204020204" charset="-122"/>
              <a:ea typeface="微软雅黑" panose="020B050302020402020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492760" y="1598930"/>
            <a:ext cx="2677160" cy="4646295"/>
          </a:xfrm>
          <a:prstGeom prst="rect">
            <a:avLst/>
          </a:prstGeom>
          <a:noFill/>
          <a:ln w="9525">
            <a:noFill/>
          </a:ln>
        </p:spPr>
        <p:txBody>
          <a:bodyPr wrap="square">
            <a:spAutoFit/>
          </a:bodyPr>
          <a:p>
            <a:pPr indent="267970"/>
            <a:r>
              <a:rPr lang="en-US" altLang="zh-CN" sz="2000" b="1">
                <a:solidFill>
                  <a:schemeClr val="accent2"/>
                </a:solidFill>
                <a:latin typeface="微软雅黑" panose="020B0503020204020204" charset="-122"/>
                <a:ea typeface="微软雅黑" panose="020B0503020204020204" charset="-122"/>
                <a:cs typeface="微软雅黑" panose="020B0503020204020204" charset="-122"/>
              </a:rPr>
              <a:t>4</a:t>
            </a:r>
            <a:r>
              <a:rPr sz="2000" b="1">
                <a:solidFill>
                  <a:schemeClr val="accent2"/>
                </a:solidFill>
                <a:latin typeface="微软雅黑" panose="020B0503020204020204" charset="-122"/>
                <a:ea typeface="微软雅黑" panose="020B0503020204020204" charset="-122"/>
                <a:cs typeface="微软雅黑" panose="020B0503020204020204" charset="-122"/>
              </a:rPr>
              <a:t>、</a:t>
            </a:r>
            <a:r>
              <a:rPr lang="zh-CN" sz="2000" b="1">
                <a:solidFill>
                  <a:schemeClr val="accent2"/>
                </a:solidFill>
                <a:latin typeface="微软雅黑" panose="020B0503020204020204" charset="-122"/>
                <a:ea typeface="微软雅黑" panose="020B0503020204020204" charset="-122"/>
                <a:cs typeface="微软雅黑" panose="020B0503020204020204" charset="-122"/>
              </a:rPr>
              <a:t>功能</a:t>
            </a:r>
            <a:r>
              <a:rPr sz="2000" b="1">
                <a:solidFill>
                  <a:schemeClr val="accent2"/>
                </a:solidFill>
                <a:latin typeface="微软雅黑" panose="020B0503020204020204" charset="-122"/>
                <a:ea typeface="微软雅黑" panose="020B0503020204020204" charset="-122"/>
                <a:cs typeface="微软雅黑" panose="020B0503020204020204" charset="-122"/>
              </a:rPr>
              <a:t>之新</a:t>
            </a:r>
            <a:endParaRPr sz="2000" b="1">
              <a:solidFill>
                <a:schemeClr val="accent2"/>
              </a:solidFill>
              <a:latin typeface="微软雅黑" panose="020B0503020204020204" charset="-122"/>
              <a:ea typeface="微软雅黑" panose="020B0503020204020204" charset="-122"/>
              <a:cs typeface="微软雅黑" panose="020B0503020204020204" charset="-122"/>
            </a:endParaRPr>
          </a:p>
          <a:p>
            <a:pPr indent="267970"/>
            <a:r>
              <a:rPr sz="2000" b="1">
                <a:solidFill>
                  <a:schemeClr val="accent2"/>
                </a:solidFill>
                <a:latin typeface="微软雅黑" panose="020B0503020204020204" charset="-122"/>
                <a:ea typeface="微软雅黑" panose="020B0503020204020204" charset="-122"/>
                <a:cs typeface="微软雅黑" panose="020B0503020204020204" charset="-122"/>
              </a:rPr>
              <a:t> </a:t>
            </a:r>
            <a:r>
              <a:rPr sz="1600" b="1">
                <a:solidFill>
                  <a:schemeClr val="accent2"/>
                </a:solidFill>
                <a:latin typeface="微软雅黑" panose="020B0503020204020204" charset="-122"/>
                <a:ea typeface="微软雅黑" panose="020B0503020204020204" charset="-122"/>
                <a:cs typeface="微软雅黑" panose="020B0503020204020204" charset="-122"/>
              </a:rPr>
              <a:t> </a:t>
            </a:r>
            <a:r>
              <a:rPr sz="1600" b="1">
                <a:solidFill>
                  <a:srgbClr val="00B050"/>
                </a:solidFill>
                <a:latin typeface="楷体" panose="02010609060101010101" pitchFamily="49" charset="-122"/>
                <a:ea typeface="楷体" panose="02010609060101010101" pitchFamily="49" charset="-122"/>
                <a:cs typeface="楷体" panose="02010609060101010101" pitchFamily="49" charset="-122"/>
              </a:rPr>
              <a:t>工作手册式教材可以看做是为“学习如何工作”而编撰的知识、方法、程序等方便查阅的信息集合，重点落在“学习”上，学习的内容是工作。</a:t>
            </a:r>
            <a:endParaRPr sz="16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7970"/>
            <a:r>
              <a:rPr lang="zh-CN" sz="16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16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1</a:t>
            </a:r>
            <a:r>
              <a:rPr lang="zh-CN" sz="16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）编写</a:t>
            </a:r>
            <a:r>
              <a:rPr sz="16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宗旨依据</a:t>
            </a:r>
            <a:endParaRPr sz="16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endParaRPr>
          </a:p>
          <a:p>
            <a:pPr indent="267970"/>
            <a:r>
              <a:rPr sz="1600" b="1">
                <a:solidFill>
                  <a:srgbClr val="00B050"/>
                </a:solidFill>
                <a:latin typeface="楷体" panose="02010609060101010101" pitchFamily="49" charset="-122"/>
                <a:ea typeface="楷体" panose="02010609060101010101" pitchFamily="49" charset="-122"/>
                <a:cs typeface="楷体" panose="02010609060101010101" pitchFamily="49" charset="-122"/>
                <a:sym typeface="+mn-ea"/>
              </a:rPr>
              <a:t> </a:t>
            </a:r>
            <a:r>
              <a:rPr sz="1600" b="1">
                <a:solidFill>
                  <a:srgbClr val="00B050"/>
                </a:solidFill>
                <a:latin typeface="楷体" panose="02010609060101010101" pitchFamily="49" charset="-122"/>
                <a:ea typeface="楷体" panose="02010609060101010101" pitchFamily="49" charset="-122"/>
                <a:cs typeface="楷体" panose="02010609060101010101" pitchFamily="49" charset="-122"/>
              </a:rPr>
              <a:t>能力本位、职业活动</a:t>
            </a:r>
            <a:endParaRPr sz="16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7970"/>
            <a:r>
              <a:rPr sz="1600" b="1">
                <a:solidFill>
                  <a:srgbClr val="00B050"/>
                </a:solidFill>
                <a:latin typeface="楷体" panose="02010609060101010101" pitchFamily="49" charset="-122"/>
                <a:ea typeface="楷体" panose="02010609060101010101" pitchFamily="49" charset="-122"/>
                <a:cs typeface="楷体" panose="02010609060101010101" pitchFamily="49" charset="-122"/>
              </a:rPr>
              <a:t> 学生中心、</a:t>
            </a:r>
            <a:r>
              <a:rPr lang="zh-CN" sz="1600" b="1">
                <a:solidFill>
                  <a:srgbClr val="00B050"/>
                </a:solidFill>
                <a:latin typeface="楷体" panose="02010609060101010101" pitchFamily="49" charset="-122"/>
                <a:ea typeface="楷体" panose="02010609060101010101" pitchFamily="49" charset="-122"/>
                <a:cs typeface="楷体" panose="02010609060101010101" pitchFamily="49" charset="-122"/>
              </a:rPr>
              <a:t>成果</a:t>
            </a:r>
            <a:r>
              <a:rPr sz="1600" b="1">
                <a:solidFill>
                  <a:srgbClr val="00B050"/>
                </a:solidFill>
                <a:latin typeface="楷体" panose="02010609060101010101" pitchFamily="49" charset="-122"/>
                <a:ea typeface="楷体" panose="02010609060101010101" pitchFamily="49" charset="-122"/>
                <a:cs typeface="楷体" panose="02010609060101010101" pitchFamily="49" charset="-122"/>
              </a:rPr>
              <a:t>导向</a:t>
            </a:r>
            <a:endParaRPr sz="16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7970"/>
            <a:r>
              <a:rPr sz="1600" b="1">
                <a:solidFill>
                  <a:srgbClr val="00B050"/>
                </a:solidFill>
                <a:latin typeface="楷体" panose="02010609060101010101" pitchFamily="49" charset="-122"/>
                <a:ea typeface="楷体" panose="02010609060101010101" pitchFamily="49" charset="-122"/>
                <a:cs typeface="楷体" panose="02010609060101010101" pitchFamily="49" charset="-122"/>
              </a:rPr>
              <a:t> 课程思政、创新教育</a:t>
            </a:r>
            <a:endParaRPr sz="16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7970"/>
            <a:r>
              <a:rPr sz="1600" b="1">
                <a:solidFill>
                  <a:srgbClr val="00B050"/>
                </a:solidFill>
                <a:latin typeface="楷体" panose="02010609060101010101" pitchFamily="49" charset="-122"/>
                <a:ea typeface="楷体" panose="02010609060101010101" pitchFamily="49" charset="-122"/>
                <a:cs typeface="楷体" panose="02010609060101010101" pitchFamily="49" charset="-122"/>
              </a:rPr>
              <a:t> 1+x</a:t>
            </a:r>
            <a:endParaRPr lang="zh-CN" sz="16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7970"/>
            <a:r>
              <a:rPr lang="zh-CN" sz="16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en-US" altLang="zh-CN" sz="1600" b="1">
                <a:solidFill>
                  <a:srgbClr val="660033"/>
                </a:solidFill>
                <a:latin typeface="楷体" panose="02010609060101010101" pitchFamily="49" charset="-122"/>
                <a:ea typeface="楷体" panose="02010609060101010101" pitchFamily="49" charset="-122"/>
                <a:cs typeface="楷体" panose="02010609060101010101" pitchFamily="49" charset="-122"/>
              </a:rPr>
              <a:t>2</a:t>
            </a:r>
            <a:r>
              <a:rPr lang="zh-CN" sz="1600" b="1">
                <a:solidFill>
                  <a:srgbClr val="660033"/>
                </a:solidFill>
                <a:latin typeface="楷体" panose="02010609060101010101" pitchFamily="49" charset="-122"/>
                <a:ea typeface="楷体" panose="02010609060101010101" pitchFamily="49" charset="-122"/>
                <a:cs typeface="楷体" panose="02010609060101010101" pitchFamily="49" charset="-122"/>
              </a:rPr>
              <a:t>）外在</a:t>
            </a:r>
            <a:r>
              <a:rPr sz="16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表现</a:t>
            </a:r>
            <a:r>
              <a:rPr lang="zh-CN" sz="16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形式</a:t>
            </a:r>
            <a:endParaRPr sz="16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endParaRPr>
          </a:p>
          <a:p>
            <a:pPr indent="267970"/>
            <a:r>
              <a:rPr sz="1600" b="1">
                <a:solidFill>
                  <a:srgbClr val="00B050"/>
                </a:solidFill>
                <a:latin typeface="楷体" panose="02010609060101010101" pitchFamily="49" charset="-122"/>
                <a:ea typeface="楷体" panose="02010609060101010101" pitchFamily="49" charset="-122"/>
                <a:cs typeface="楷体" panose="02010609060101010101" pitchFamily="49" charset="-122"/>
              </a:rPr>
              <a:t> 手册性质</a:t>
            </a:r>
            <a:endParaRPr sz="16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7970"/>
            <a:r>
              <a:rPr sz="1600" b="1">
                <a:solidFill>
                  <a:srgbClr val="00B050"/>
                </a:solidFill>
                <a:latin typeface="楷体" panose="02010609060101010101" pitchFamily="49" charset="-122"/>
                <a:ea typeface="楷体" panose="02010609060101010101" pitchFamily="49" charset="-122"/>
                <a:cs typeface="楷体" panose="02010609060101010101" pitchFamily="49" charset="-122"/>
              </a:rPr>
              <a:t> 活页装订</a:t>
            </a:r>
            <a:endParaRPr sz="16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7970"/>
            <a:r>
              <a:rPr sz="1600" b="1">
                <a:solidFill>
                  <a:srgbClr val="00B050"/>
                </a:solidFill>
                <a:latin typeface="楷体" panose="02010609060101010101" pitchFamily="49" charset="-122"/>
                <a:ea typeface="楷体" panose="02010609060101010101" pitchFamily="49" charset="-122"/>
                <a:cs typeface="楷体" panose="02010609060101010101" pitchFamily="49" charset="-122"/>
              </a:rPr>
              <a:t> 留白促思</a:t>
            </a:r>
            <a:endParaRPr sz="16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7970"/>
            <a:r>
              <a:rPr sz="1600" b="1">
                <a:solidFill>
                  <a:srgbClr val="00B050"/>
                </a:solidFill>
                <a:latin typeface="楷体" panose="02010609060101010101" pitchFamily="49" charset="-122"/>
                <a:ea typeface="楷体" panose="02010609060101010101" pitchFamily="49" charset="-122"/>
                <a:cs typeface="楷体" panose="02010609060101010101" pitchFamily="49" charset="-122"/>
              </a:rPr>
              <a:t> 多元索引</a:t>
            </a:r>
            <a:endParaRPr sz="16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7970"/>
            <a:r>
              <a:rPr lang="zh-CN" sz="16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en-US" altLang="zh-CN" sz="1600" b="1">
                <a:solidFill>
                  <a:srgbClr val="660033"/>
                </a:solidFill>
                <a:latin typeface="楷体" panose="02010609060101010101" pitchFamily="49" charset="-122"/>
                <a:ea typeface="楷体" panose="02010609060101010101" pitchFamily="49" charset="-122"/>
                <a:cs typeface="楷体" panose="02010609060101010101" pitchFamily="49" charset="-122"/>
              </a:rPr>
              <a:t>3</a:t>
            </a:r>
            <a:r>
              <a:rPr lang="zh-CN" sz="1600" b="1">
                <a:solidFill>
                  <a:srgbClr val="660033"/>
                </a:solidFill>
                <a:latin typeface="楷体" panose="02010609060101010101" pitchFamily="49" charset="-122"/>
                <a:ea typeface="楷体" panose="02010609060101010101" pitchFamily="49" charset="-122"/>
                <a:cs typeface="楷体" panose="02010609060101010101" pitchFamily="49" charset="-122"/>
              </a:rPr>
              <a:t>）新型教材功能</a:t>
            </a:r>
            <a:endParaRPr lang="zh-CN" sz="1600" b="1">
              <a:solidFill>
                <a:srgbClr val="660033"/>
              </a:solidFill>
              <a:latin typeface="楷体" panose="02010609060101010101" pitchFamily="49" charset="-122"/>
              <a:ea typeface="楷体" panose="02010609060101010101" pitchFamily="49" charset="-122"/>
              <a:cs typeface="楷体" panose="02010609060101010101" pitchFamily="49" charset="-122"/>
            </a:endParaRPr>
          </a:p>
        </p:txBody>
      </p:sp>
      <p:sp>
        <p:nvSpPr>
          <p:cNvPr id="6" name="文本框 5"/>
          <p:cNvSpPr txBox="1"/>
          <p:nvPr/>
        </p:nvSpPr>
        <p:spPr>
          <a:xfrm>
            <a:off x="323850" y="836930"/>
            <a:ext cx="6854190" cy="398780"/>
          </a:xfrm>
          <a:prstGeom prst="rect">
            <a:avLst/>
          </a:prstGeom>
          <a:noFill/>
          <a:ln w="9525">
            <a:noFill/>
          </a:ln>
        </p:spPr>
        <p:txBody>
          <a:bodyPr wrap="square">
            <a:spAutoFit/>
          </a:bodyPr>
          <a:p>
            <a:pPr indent="267970"/>
            <a:r>
              <a:rPr lang="zh-CN" altLang="en-US" sz="2000" b="1">
                <a:solidFill>
                  <a:srgbClr val="660033"/>
                </a:solidFill>
                <a:latin typeface="微软雅黑" panose="020B0503020204020204" charset="-122"/>
                <a:ea typeface="微软雅黑" panose="020B0503020204020204" charset="-122"/>
                <a:cs typeface="微软雅黑" panose="020B0503020204020204" charset="-122"/>
              </a:rPr>
              <a:t>（三）</a:t>
            </a:r>
            <a:r>
              <a:rPr lang="zh-CN" sz="2000" b="1">
                <a:solidFill>
                  <a:srgbClr val="660033"/>
                </a:solidFill>
                <a:latin typeface="微软雅黑" panose="020B0503020204020204" charset="-122"/>
                <a:ea typeface="微软雅黑" panose="020B0503020204020204" charset="-122"/>
                <a:cs typeface="微软雅黑" panose="020B0503020204020204" charset="-122"/>
                <a:sym typeface="+mn-ea"/>
              </a:rPr>
              <a:t>“新型活页式、工作手册式”内涵释义</a:t>
            </a:r>
            <a:endParaRPr lang="zh-CN" altLang="en-US" sz="2000" b="1">
              <a:solidFill>
                <a:srgbClr val="660033"/>
              </a:solidFill>
              <a:latin typeface="微软雅黑" panose="020B0503020204020204" charset="-122"/>
              <a:ea typeface="微软雅黑" panose="020B0503020204020204" charset="-122"/>
              <a:cs typeface="微软雅黑" panose="020B0503020204020204" charset="-122"/>
            </a:endParaRPr>
          </a:p>
        </p:txBody>
      </p:sp>
      <p:sp>
        <p:nvSpPr>
          <p:cNvPr id="7" name="文本框 6"/>
          <p:cNvSpPr txBox="1"/>
          <p:nvPr/>
        </p:nvSpPr>
        <p:spPr>
          <a:xfrm>
            <a:off x="2328545" y="162560"/>
            <a:ext cx="4125595" cy="583565"/>
          </a:xfrm>
          <a:prstGeom prst="rect">
            <a:avLst/>
          </a:prstGeom>
          <a:noFill/>
        </p:spPr>
        <p:txBody>
          <a:bodyPr wrap="square" rtlCol="0" anchor="t">
            <a:spAutoFit/>
          </a:bodyPr>
          <a:p>
            <a:r>
              <a:rPr lang="en-US" altLang="zh-CN" sz="3200"/>
              <a:t>   </a:t>
            </a:r>
            <a:r>
              <a:rPr lang="en-US" altLang="zh-CN" sz="2400"/>
              <a:t> </a:t>
            </a:r>
            <a:r>
              <a:rPr lang="zh-CN" altLang="en-US" sz="2400" b="1">
                <a:solidFill>
                  <a:schemeClr val="accent2"/>
                </a:solidFill>
                <a:latin typeface="微软雅黑" panose="020B0503020204020204" charset="-122"/>
                <a:ea typeface="微软雅黑" panose="020B0503020204020204" charset="-122"/>
              </a:rPr>
              <a:t>一、编写</a:t>
            </a:r>
            <a:r>
              <a:rPr lang="zh-CN" sz="2400" b="1">
                <a:solidFill>
                  <a:schemeClr val="accent2"/>
                </a:solidFill>
                <a:latin typeface="微软雅黑" panose="020B0503020204020204" charset="-122"/>
                <a:ea typeface="微软雅黑" panose="020B0503020204020204" charset="-122"/>
              </a:rPr>
              <a:t>依据</a:t>
            </a:r>
            <a:endParaRPr lang="zh-CN" sz="2400" b="1">
              <a:solidFill>
                <a:schemeClr val="accent2"/>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a:stretch>
            <a:fillRect/>
          </a:stretch>
        </p:blipFill>
        <p:spPr>
          <a:xfrm>
            <a:off x="4660900" y="1530985"/>
            <a:ext cx="3623945" cy="3553460"/>
          </a:xfrm>
          <a:prstGeom prst="rect">
            <a:avLst/>
          </a:prstGeom>
          <a:noFill/>
          <a:ln>
            <a:noFill/>
          </a:ln>
        </p:spPr>
      </p:pic>
      <p:sp>
        <p:nvSpPr>
          <p:cNvPr id="8" name="文本框 7"/>
          <p:cNvSpPr txBox="1"/>
          <p:nvPr/>
        </p:nvSpPr>
        <p:spPr>
          <a:xfrm>
            <a:off x="4815205" y="5084445"/>
            <a:ext cx="3336290" cy="245110"/>
          </a:xfrm>
          <a:prstGeom prst="rect">
            <a:avLst/>
          </a:prstGeom>
          <a:noFill/>
          <a:ln w="9525">
            <a:noFill/>
          </a:ln>
        </p:spPr>
        <p:txBody>
          <a:bodyPr wrap="square">
            <a:spAutoFit/>
          </a:bodyPr>
          <a:p>
            <a:r>
              <a:rPr lang="en-US" sz="750">
                <a:latin typeface="宋体" panose="02010600030101010101" pitchFamily="2" charset="-122"/>
                <a:ea typeface="宋体" panose="02010600030101010101" pitchFamily="2" charset="-122"/>
              </a:rPr>
              <a:t> </a:t>
            </a:r>
            <a:r>
              <a:rPr lang="zh-CN" sz="1000" b="1">
                <a:solidFill>
                  <a:srgbClr val="C00000"/>
                </a:solidFill>
                <a:ea typeface="宋体" panose="02010600030101010101" pitchFamily="2" charset="-122"/>
              </a:rPr>
              <a:t>新型活页式、工作手册式教材功能及支撑文件、资源</a:t>
            </a:r>
            <a:endParaRPr lang="zh-CN" altLang="en-US" sz="1000" b="1">
              <a:solidFill>
                <a:srgbClr val="C00000"/>
              </a:solidFill>
              <a:ea typeface="宋体" panose="02010600030101010101" pitchFamily="2" charset="-122"/>
            </a:endParaRPr>
          </a:p>
        </p:txBody>
      </p:sp>
      <p:sp>
        <p:nvSpPr>
          <p:cNvPr id="9" name="文本框 8"/>
          <p:cNvSpPr txBox="1"/>
          <p:nvPr/>
        </p:nvSpPr>
        <p:spPr>
          <a:xfrm>
            <a:off x="4183380" y="5402580"/>
            <a:ext cx="4960620" cy="275590"/>
          </a:xfrm>
          <a:prstGeom prst="rect">
            <a:avLst/>
          </a:prstGeom>
          <a:noFill/>
          <a:ln w="9525">
            <a:noFill/>
          </a:ln>
        </p:spPr>
        <p:txBody>
          <a:bodyPr wrap="square">
            <a:spAutoFit/>
          </a:bodyPr>
          <a:p>
            <a:r>
              <a:rPr lang="en-US" sz="1200">
                <a:latin typeface="宋体" panose="02010600030101010101" pitchFamily="2" charset="-122"/>
                <a:ea typeface="宋体" panose="02010600030101010101" pitchFamily="2" charset="-122"/>
              </a:rPr>
              <a:t> </a:t>
            </a:r>
            <a:r>
              <a:rPr lang="zh-CN" altLang="en-US" sz="1200">
                <a:solidFill>
                  <a:schemeClr val="accent2"/>
                </a:solidFill>
                <a:latin typeface="华文琥珀" panose="02010800040101010101" charset="-122"/>
                <a:ea typeface="华文琥珀" panose="02010800040101010101" charset="-122"/>
              </a:rPr>
              <a:t>类型、内容、形式、功能之新，与旧型的知识本位教材作了本质区别</a:t>
            </a:r>
            <a:endParaRPr lang="zh-CN" altLang="en-US" sz="1200" b="1">
              <a:solidFill>
                <a:schemeClr val="accent2"/>
              </a:solidFill>
              <a:latin typeface="华文琥珀" panose="02010800040101010101" charset="-122"/>
              <a:ea typeface="华文琥珀" panose="02010800040101010101" charset="-122"/>
            </a:endParaRPr>
          </a:p>
        </p:txBody>
      </p:sp>
      <p:sp>
        <p:nvSpPr>
          <p:cNvPr id="10" name="文本框 9"/>
          <p:cNvSpPr txBox="1"/>
          <p:nvPr/>
        </p:nvSpPr>
        <p:spPr>
          <a:xfrm>
            <a:off x="2551430" y="6245225"/>
            <a:ext cx="3679825" cy="306705"/>
          </a:xfrm>
          <a:prstGeom prst="rect">
            <a:avLst/>
          </a:prstGeom>
          <a:noFill/>
          <a:ln w="9525">
            <a:noFill/>
          </a:ln>
        </p:spPr>
        <p:txBody>
          <a:bodyPr wrap="square">
            <a:spAutoFit/>
          </a:bodyPr>
          <a:p>
            <a:r>
              <a:rPr lang="en-US" sz="1200">
                <a:latin typeface="宋体" panose="02010600030101010101" pitchFamily="2" charset="-122"/>
                <a:ea typeface="宋体" panose="02010600030101010101" pitchFamily="2" charset="-122"/>
              </a:rPr>
              <a:t> </a:t>
            </a:r>
            <a:r>
              <a:rPr lang="zh-CN" altLang="en-US" sz="1400" b="1">
                <a:solidFill>
                  <a:schemeClr val="tx1"/>
                </a:solidFill>
                <a:latin typeface="微软雅黑" panose="020B0503020204020204" charset="-122"/>
                <a:ea typeface="微软雅黑" panose="020B0503020204020204" charset="-122"/>
              </a:rPr>
              <a:t>新型活页式、工作手册式教材的本质内涵</a:t>
            </a:r>
            <a:endParaRPr lang="zh-CN" altLang="en-US" sz="1400" b="1">
              <a:solidFill>
                <a:schemeClr val="tx1"/>
              </a:solidFill>
              <a:latin typeface="微软雅黑" panose="020B0503020204020204" charset="-122"/>
              <a:ea typeface="微软雅黑" panose="020B050302020402020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7131685" y="973455"/>
            <a:ext cx="1564005" cy="5262245"/>
          </a:xfrm>
          <a:prstGeom prst="rect">
            <a:avLst/>
          </a:prstGeom>
          <a:noFill/>
          <a:ln w="9525">
            <a:noFill/>
          </a:ln>
        </p:spPr>
        <p:txBody>
          <a:bodyPr wrap="square">
            <a:spAutoFit/>
          </a:bodyPr>
          <a:p>
            <a:r>
              <a:rPr lang="en-US" altLang="zh-CN" sz="1400" b="1">
                <a:solidFill>
                  <a:srgbClr val="660033"/>
                </a:solidFill>
                <a:latin typeface="楷体" panose="02010609060101010101" pitchFamily="49" charset="-122"/>
                <a:ea typeface="楷体" panose="02010609060101010101" pitchFamily="49" charset="-122"/>
                <a:cs typeface="楷体" panose="02010609060101010101" pitchFamily="49" charset="-122"/>
              </a:rPr>
              <a:t>1</a:t>
            </a:r>
            <a:r>
              <a:rPr lang="zh-CN" altLang="en-US" sz="1400" b="1">
                <a:solidFill>
                  <a:srgbClr val="660033"/>
                </a:solidFill>
                <a:latin typeface="楷体" panose="02010609060101010101" pitchFamily="49" charset="-122"/>
                <a:ea typeface="楷体" panose="02010609060101010101" pitchFamily="49" charset="-122"/>
                <a:cs typeface="楷体" panose="02010609060101010101" pitchFamily="49" charset="-122"/>
              </a:rPr>
              <a:t>、教材里有什么？</a:t>
            </a:r>
            <a:endParaRPr lang="zh-CN" altLang="en-US" sz="1400" b="1">
              <a:solidFill>
                <a:srgbClr val="660033"/>
              </a:solidFill>
              <a:latin typeface="楷体" panose="02010609060101010101" pitchFamily="49" charset="-122"/>
              <a:ea typeface="楷体" panose="02010609060101010101" pitchFamily="49" charset="-122"/>
              <a:cs typeface="楷体" panose="02010609060101010101" pitchFamily="49" charset="-122"/>
            </a:endParaRPr>
          </a:p>
          <a:p>
            <a:r>
              <a:rPr lang="zh-CN" sz="1400" b="1">
                <a:solidFill>
                  <a:srgbClr val="0070C0"/>
                </a:solidFill>
                <a:latin typeface="楷体" panose="02010609060101010101" pitchFamily="49" charset="-122"/>
                <a:ea typeface="楷体" panose="02010609060101010101" pitchFamily="49" charset="-122"/>
                <a:cs typeface="楷体" panose="02010609060101010101" pitchFamily="49" charset="-122"/>
              </a:rPr>
              <a:t>无论是学科本位还是能力本位的教材，教材承载的都是静态的知识。</a:t>
            </a:r>
            <a:endParaRPr lang="zh-CN" sz="1400" b="1">
              <a:solidFill>
                <a:schemeClr val="accent2"/>
              </a:solidFill>
              <a:latin typeface="楷体" panose="02010609060101010101" pitchFamily="49" charset="-122"/>
              <a:ea typeface="楷体" panose="02010609060101010101" pitchFamily="49" charset="-122"/>
              <a:cs typeface="楷体" panose="02010609060101010101" pitchFamily="49" charset="-122"/>
            </a:endParaRPr>
          </a:p>
          <a:p>
            <a:r>
              <a:rPr lang="en-US" altLang="zh-CN" sz="1400" b="1">
                <a:solidFill>
                  <a:srgbClr val="660033"/>
                </a:solidFill>
                <a:latin typeface="楷体" panose="02010609060101010101" pitchFamily="49" charset="-122"/>
                <a:ea typeface="楷体" panose="02010609060101010101" pitchFamily="49" charset="-122"/>
                <a:cs typeface="楷体" panose="02010609060101010101" pitchFamily="49" charset="-122"/>
              </a:rPr>
              <a:t>2</a:t>
            </a:r>
            <a:r>
              <a:rPr lang="zh-CN" altLang="en-US" sz="14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zh-CN" sz="14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知识重构逻辑</a:t>
            </a:r>
            <a:endParaRPr lang="zh-CN" sz="14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1400" b="1">
                <a:solidFill>
                  <a:srgbClr val="0070C0"/>
                </a:solidFill>
                <a:latin typeface="楷体" panose="02010609060101010101" pitchFamily="49" charset="-122"/>
                <a:ea typeface="楷体" panose="02010609060101010101" pitchFamily="49" charset="-122"/>
                <a:cs typeface="楷体" panose="02010609060101010101" pitchFamily="49" charset="-122"/>
              </a:rPr>
              <a:t>1</a:t>
            </a:r>
            <a:r>
              <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rPr>
              <a:t>）以</a:t>
            </a:r>
            <a:r>
              <a:rPr lang="zh-CN" altLang="en-US" sz="1400" b="1">
                <a:solidFill>
                  <a:srgbClr val="C00000"/>
                </a:solidFill>
                <a:latin typeface="楷体" panose="02010609060101010101" pitchFamily="49" charset="-122"/>
                <a:ea typeface="楷体" panose="02010609060101010101" pitchFamily="49" charset="-122"/>
                <a:cs typeface="楷体" panose="02010609060101010101" pitchFamily="49" charset="-122"/>
              </a:rPr>
              <a:t>职业活动</a:t>
            </a:r>
            <a:r>
              <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rPr>
              <a:t>作为载体重构</a:t>
            </a:r>
            <a:r>
              <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知识框架</a:t>
            </a:r>
            <a:endPar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1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）以程序性知识为主，陈述性、策略性知识为辅，以满足完成职业活动为度。</a:t>
            </a:r>
            <a:endPar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14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14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、理论性知识处理</a:t>
            </a:r>
            <a:endParaRPr lang="zh-CN" altLang="en-US" sz="14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推理、论证性的理论知识尽可能放在数字资源库里。</a:t>
            </a:r>
            <a:endPar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a:p>
            <a:r>
              <a:rPr lang="en-US" altLang="zh-CN" sz="14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4</a:t>
            </a:r>
            <a:r>
              <a:rPr lang="zh-CN" altLang="en-US" sz="14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、行动体系</a:t>
            </a:r>
            <a:r>
              <a:rPr lang="en-US" altLang="zh-CN" sz="1400" b="1">
                <a:solidFill>
                  <a:srgbClr val="660033"/>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职业行动体系；</a:t>
            </a:r>
            <a:endPar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1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知识不成体系。</a:t>
            </a:r>
            <a:endParaRPr lang="zh-CN" altLang="en-US" sz="1400" b="1">
              <a:solidFill>
                <a:srgbClr val="C00000"/>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0" name="文本框 9"/>
          <p:cNvSpPr txBox="1"/>
          <p:nvPr/>
        </p:nvSpPr>
        <p:spPr>
          <a:xfrm>
            <a:off x="489585" y="753110"/>
            <a:ext cx="3657600" cy="368300"/>
          </a:xfrm>
          <a:prstGeom prst="rect">
            <a:avLst/>
          </a:prstGeom>
          <a:noFill/>
          <a:ln w="9525">
            <a:noFill/>
          </a:ln>
        </p:spPr>
        <p:txBody>
          <a:bodyPr wrap="square">
            <a:spAutoFit/>
          </a:bodyPr>
          <a:p>
            <a:pPr indent="267970"/>
            <a:r>
              <a:rPr lang="zh-CN" altLang="en-US" sz="1800" b="1">
                <a:solidFill>
                  <a:srgbClr val="660033"/>
                </a:solidFill>
                <a:latin typeface="微软雅黑" panose="020B0503020204020204" charset="-122"/>
                <a:ea typeface="微软雅黑" panose="020B0503020204020204" charset="-122"/>
                <a:cs typeface="微软雅黑" panose="020B0503020204020204" charset="-122"/>
              </a:rPr>
              <a:t>（四）新型教材</a:t>
            </a:r>
            <a:r>
              <a:rPr lang="zh-CN" sz="1800" b="1">
                <a:solidFill>
                  <a:srgbClr val="660033"/>
                </a:solidFill>
                <a:latin typeface="微软雅黑" panose="020B0503020204020204" charset="-122"/>
                <a:ea typeface="微软雅黑" panose="020B0503020204020204" charset="-122"/>
                <a:cs typeface="微软雅黑" panose="020B0503020204020204" charset="-122"/>
              </a:rPr>
              <a:t>知识重构逻辑</a:t>
            </a:r>
            <a:endParaRPr lang="zh-CN" sz="1800" b="1">
              <a:solidFill>
                <a:srgbClr val="660033"/>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2575560" y="134620"/>
            <a:ext cx="4125595" cy="583565"/>
          </a:xfrm>
          <a:prstGeom prst="rect">
            <a:avLst/>
          </a:prstGeom>
          <a:noFill/>
        </p:spPr>
        <p:txBody>
          <a:bodyPr wrap="square" rtlCol="0" anchor="t">
            <a:spAutoFit/>
          </a:bodyPr>
          <a:p>
            <a:r>
              <a:rPr lang="en-US" altLang="zh-CN" sz="3200"/>
              <a:t>    </a:t>
            </a:r>
            <a:r>
              <a:rPr lang="zh-CN" altLang="en-US" sz="2400" b="1">
                <a:solidFill>
                  <a:schemeClr val="accent2"/>
                </a:solidFill>
                <a:latin typeface="微软雅黑" panose="020B0503020204020204" charset="-122"/>
                <a:ea typeface="微软雅黑" panose="020B0503020204020204" charset="-122"/>
              </a:rPr>
              <a:t>一、编写</a:t>
            </a:r>
            <a:r>
              <a:rPr lang="zh-CN" sz="2400" b="1">
                <a:solidFill>
                  <a:schemeClr val="accent2"/>
                </a:solidFill>
                <a:latin typeface="微软雅黑" panose="020B0503020204020204" charset="-122"/>
                <a:ea typeface="微软雅黑" panose="020B0503020204020204" charset="-122"/>
              </a:rPr>
              <a:t>依据</a:t>
            </a:r>
            <a:endParaRPr lang="zh-CN" sz="2400" b="1">
              <a:solidFill>
                <a:schemeClr val="accent2"/>
              </a:solidFill>
              <a:latin typeface="微软雅黑" panose="020B0503020204020204" charset="-122"/>
              <a:ea typeface="微软雅黑" panose="020B0503020204020204" charset="-122"/>
            </a:endParaRPr>
          </a:p>
        </p:txBody>
      </p:sp>
      <p:pic>
        <p:nvPicPr>
          <p:cNvPr id="21" name="图片 20"/>
          <p:cNvPicPr>
            <a:picLocks noChangeAspect="1"/>
          </p:cNvPicPr>
          <p:nvPr/>
        </p:nvPicPr>
        <p:blipFill>
          <a:blip r:embed="rId1"/>
          <a:stretch>
            <a:fillRect/>
          </a:stretch>
        </p:blipFill>
        <p:spPr>
          <a:xfrm>
            <a:off x="760095" y="1298575"/>
            <a:ext cx="5454015" cy="461264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705485" y="1547495"/>
            <a:ext cx="8213090" cy="1198880"/>
          </a:xfrm>
          <a:prstGeom prst="rect">
            <a:avLst/>
          </a:prstGeom>
          <a:noFill/>
          <a:ln w="9525">
            <a:noFill/>
          </a:ln>
        </p:spPr>
        <p:txBody>
          <a:bodyPr wrap="square">
            <a:spAutoFit/>
          </a:bodyPr>
          <a:p>
            <a:r>
              <a:rPr lang="en-US" altLang="zh-CN" sz="2400" b="1">
                <a:solidFill>
                  <a:srgbClr val="660033"/>
                </a:solidFill>
                <a:latin typeface="楷体" panose="02010609060101010101" pitchFamily="49" charset="-122"/>
                <a:ea typeface="楷体" panose="02010609060101010101" pitchFamily="49" charset="-122"/>
                <a:cs typeface="楷体" panose="02010609060101010101" pitchFamily="49" charset="-122"/>
              </a:rPr>
              <a:t>   </a:t>
            </a:r>
            <a:r>
              <a:rPr lang="en-US" alt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1</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rPr>
              <a:t>、</a:t>
            </a:r>
            <a:r>
              <a:rPr lang="en-US" alt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x</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rPr>
              <a:t>本身已经是一个体系，囊括了汽车相关专业从低级到高级的专业核心内容，直接移植镶嵌。</a:t>
            </a:r>
            <a:endPar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r>
              <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   </a:t>
            </a:r>
            <a:r>
              <a:rPr lang="en-US" alt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2</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rPr>
              <a:t>、</a:t>
            </a:r>
            <a:r>
              <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大于</a:t>
            </a:r>
            <a:r>
              <a:rPr lang="en-US" altLang="zh-CN"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90%</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0" name="文本框 9"/>
          <p:cNvSpPr txBox="1"/>
          <p:nvPr/>
        </p:nvSpPr>
        <p:spPr>
          <a:xfrm>
            <a:off x="469265" y="1026795"/>
            <a:ext cx="3235960" cy="429895"/>
          </a:xfrm>
          <a:prstGeom prst="rect">
            <a:avLst/>
          </a:prstGeom>
          <a:noFill/>
          <a:ln w="9525">
            <a:noFill/>
          </a:ln>
        </p:spPr>
        <p:txBody>
          <a:bodyPr wrap="square">
            <a:spAutoFit/>
          </a:bodyPr>
          <a:p>
            <a:pPr indent="267970"/>
            <a:r>
              <a:rPr lang="zh-CN" altLang="en-US" sz="2200" b="1">
                <a:solidFill>
                  <a:srgbClr val="660033"/>
                </a:solidFill>
                <a:latin typeface="微软雅黑" panose="020B0503020204020204" charset="-122"/>
                <a:ea typeface="微软雅黑" panose="020B0503020204020204" charset="-122"/>
                <a:cs typeface="微软雅黑" panose="020B0503020204020204" charset="-122"/>
              </a:rPr>
              <a:t>（五）</a:t>
            </a:r>
            <a:r>
              <a:rPr lang="en-US" altLang="zh-CN" sz="2200" b="1">
                <a:solidFill>
                  <a:srgbClr val="660033"/>
                </a:solidFill>
                <a:latin typeface="微软雅黑" panose="020B0503020204020204" charset="-122"/>
                <a:ea typeface="微软雅黑" panose="020B0503020204020204" charset="-122"/>
                <a:cs typeface="微软雅黑" panose="020B0503020204020204" charset="-122"/>
              </a:rPr>
              <a:t>1+x</a:t>
            </a:r>
            <a:r>
              <a:rPr lang="zh-CN" altLang="en-US" sz="2200" b="1">
                <a:solidFill>
                  <a:srgbClr val="660033"/>
                </a:solidFill>
                <a:latin typeface="微软雅黑" panose="020B0503020204020204" charset="-122"/>
                <a:ea typeface="微软雅黑" panose="020B0503020204020204" charset="-122"/>
                <a:cs typeface="微软雅黑" panose="020B0503020204020204" charset="-122"/>
              </a:rPr>
              <a:t>表达</a:t>
            </a:r>
            <a:r>
              <a:rPr lang="zh-CN" altLang="en-US" sz="2200" b="1">
                <a:solidFill>
                  <a:srgbClr val="660033"/>
                </a:solidFill>
                <a:latin typeface="微软雅黑" panose="020B0503020204020204" charset="-122"/>
                <a:ea typeface="微软雅黑" panose="020B0503020204020204" charset="-122"/>
                <a:cs typeface="微软雅黑" panose="020B0503020204020204" charset="-122"/>
              </a:rPr>
              <a:t>方式</a:t>
            </a:r>
            <a:endParaRPr lang="zh-CN" altLang="en-US" sz="2200" b="1">
              <a:solidFill>
                <a:srgbClr val="660033"/>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2575560" y="134620"/>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一</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依据</a:t>
            </a:r>
            <a:endParaRPr lang="zh-CN" b="1">
              <a:solidFill>
                <a:schemeClr val="accent2"/>
              </a:solidFill>
              <a:latin typeface="微软雅黑" panose="020B0503020204020204" charset="-122"/>
              <a:ea typeface="微软雅黑" panose="020B0503020204020204" charset="-122"/>
            </a:endParaRPr>
          </a:p>
        </p:txBody>
      </p:sp>
      <p:sp>
        <p:nvSpPr>
          <p:cNvPr id="2" name="文本框 1"/>
          <p:cNvSpPr txBox="1"/>
          <p:nvPr/>
        </p:nvSpPr>
        <p:spPr>
          <a:xfrm>
            <a:off x="433705" y="3065780"/>
            <a:ext cx="4568825" cy="1445260"/>
          </a:xfrm>
          <a:prstGeom prst="rect">
            <a:avLst/>
          </a:prstGeom>
          <a:noFill/>
          <a:ln w="9525">
            <a:noFill/>
          </a:ln>
        </p:spPr>
        <p:txBody>
          <a:bodyPr wrap="square">
            <a:spAutoFit/>
          </a:bodyPr>
          <a:p>
            <a:pPr indent="267970"/>
            <a:r>
              <a:rPr lang="zh-CN" altLang="en-US" sz="2200" b="1">
                <a:solidFill>
                  <a:srgbClr val="660033"/>
                </a:solidFill>
                <a:latin typeface="微软雅黑" panose="020B0503020204020204" charset="-122"/>
                <a:ea typeface="微软雅黑" panose="020B0503020204020204" charset="-122"/>
                <a:cs typeface="微软雅黑" panose="020B0503020204020204" charset="-122"/>
              </a:rPr>
              <a:t>（六）课程思政表达方式</a:t>
            </a:r>
            <a:endParaRPr lang="zh-CN" altLang="en-US" sz="2200" b="1">
              <a:solidFill>
                <a:srgbClr val="660033"/>
              </a:solidFill>
              <a:latin typeface="微软雅黑" panose="020B0503020204020204" charset="-122"/>
              <a:ea typeface="微软雅黑" panose="020B0503020204020204" charset="-122"/>
              <a:cs typeface="微软雅黑" panose="020B0503020204020204" charset="-122"/>
            </a:endParaRPr>
          </a:p>
          <a:p>
            <a:pPr indent="267970"/>
            <a:r>
              <a:rPr lang="zh-CN" altLang="en-US" sz="2200" b="1">
                <a:solidFill>
                  <a:srgbClr val="660033"/>
                </a:solidFill>
                <a:latin typeface="楷体" panose="02010609060101010101" pitchFamily="49" charset="-122"/>
                <a:ea typeface="楷体" panose="02010609060101010101" pitchFamily="49" charset="-122"/>
                <a:cs typeface="楷体" panose="02010609060101010101" pitchFamily="49" charset="-122"/>
              </a:rPr>
              <a:t> </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rPr>
              <a:t>1</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、标语彰显式（每一个项目</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rPr>
              <a:t>+</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a:t>
            </a:r>
            <a:endPar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pPr indent="267970"/>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 </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rPr>
              <a:t>2</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、主题镶嵌式（每一个项目</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rPr>
              <a:t>+</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a:t>
            </a:r>
            <a:endPar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pPr indent="267970"/>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 </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rPr>
              <a:t>3</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、星火相融式（任务</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rPr>
              <a:t>+</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a:t>
            </a:r>
            <a:endPar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469265" y="4696460"/>
            <a:ext cx="7807960" cy="1783715"/>
          </a:xfrm>
          <a:prstGeom prst="rect">
            <a:avLst/>
          </a:prstGeom>
          <a:noFill/>
          <a:ln w="9525">
            <a:noFill/>
          </a:ln>
        </p:spPr>
        <p:txBody>
          <a:bodyPr wrap="square">
            <a:spAutoFit/>
          </a:bodyPr>
          <a:p>
            <a:pPr indent="267970"/>
            <a:r>
              <a:rPr lang="zh-CN" altLang="en-US" sz="2200" b="1">
                <a:solidFill>
                  <a:srgbClr val="660033"/>
                </a:solidFill>
                <a:latin typeface="微软雅黑" panose="020B0503020204020204" charset="-122"/>
                <a:ea typeface="微软雅黑" panose="020B0503020204020204" charset="-122"/>
                <a:cs typeface="微软雅黑" panose="020B0503020204020204" charset="-122"/>
              </a:rPr>
              <a:t>（七）创新创业表达方式</a:t>
            </a:r>
            <a:endParaRPr lang="zh-CN" altLang="en-US" sz="2200" b="1">
              <a:solidFill>
                <a:srgbClr val="660033"/>
              </a:solidFill>
              <a:latin typeface="微软雅黑" panose="020B0503020204020204" charset="-122"/>
              <a:ea typeface="微软雅黑" panose="020B0503020204020204" charset="-122"/>
              <a:cs typeface="微软雅黑" panose="020B0503020204020204" charset="-122"/>
            </a:endParaRPr>
          </a:p>
          <a:p>
            <a:pPr indent="267970"/>
            <a:r>
              <a:rPr lang="zh-CN" altLang="en-US" sz="2200" b="1">
                <a:solidFill>
                  <a:srgbClr val="660033"/>
                </a:solidFill>
                <a:latin typeface="楷体" panose="02010609060101010101" pitchFamily="49" charset="-122"/>
                <a:ea typeface="楷体" panose="02010609060101010101" pitchFamily="49" charset="-122"/>
                <a:cs typeface="楷体" panose="02010609060101010101" pitchFamily="49" charset="-122"/>
              </a:rPr>
              <a:t> </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rPr>
              <a:t>1</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、标语彰显式</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（每一个项目</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pPr indent="267970"/>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 </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rPr>
              <a:t>2</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、主题镶嵌式</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（每一个项目</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pPr indent="267970"/>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 </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rPr>
              <a:t>3</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rPr>
              <a:t>、星火相融式</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（任务</a:t>
            </a:r>
            <a:r>
              <a:rPr lang="en-US" altLang="zh-CN" sz="22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pPr indent="267970"/>
            <a:endParaRPr lang="zh-CN" altLang="en-US" sz="2200" b="1">
              <a:solidFill>
                <a:srgbClr val="0070C0"/>
              </a:solidFill>
              <a:latin typeface="楷体" panose="02010609060101010101" pitchFamily="49" charset="-122"/>
              <a:ea typeface="楷体" panose="02010609060101010101" pitchFamily="49" charset="-122"/>
              <a:cs typeface="楷体" panose="02010609060101010101" pitchFamily="49" charset="-122"/>
            </a:endParaRPr>
          </a:p>
        </p:txBody>
      </p:sp>
      <p:pic>
        <p:nvPicPr>
          <p:cNvPr id="6" name="图片 5"/>
          <p:cNvPicPr>
            <a:picLocks noChangeAspect="1"/>
          </p:cNvPicPr>
          <p:nvPr/>
        </p:nvPicPr>
        <p:blipFill>
          <a:blip r:embed="rId1"/>
          <a:stretch>
            <a:fillRect/>
          </a:stretch>
        </p:blipFill>
        <p:spPr>
          <a:xfrm>
            <a:off x="6391910" y="3257550"/>
            <a:ext cx="1517650" cy="237172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705485" y="1547495"/>
            <a:ext cx="8213090" cy="1568450"/>
          </a:xfrm>
          <a:prstGeom prst="rect">
            <a:avLst/>
          </a:prstGeom>
          <a:noFill/>
          <a:ln w="9525">
            <a:noFill/>
          </a:ln>
        </p:spPr>
        <p:txBody>
          <a:bodyPr wrap="square">
            <a:spAutoFit/>
          </a:bodyPr>
          <a:p>
            <a:r>
              <a:rPr lang="en-US" altLang="zh-CN" sz="2400" b="1">
                <a:solidFill>
                  <a:srgbClr val="660033"/>
                </a:solidFill>
                <a:latin typeface="楷体" panose="02010609060101010101" pitchFamily="49" charset="-122"/>
                <a:ea typeface="楷体" panose="02010609060101010101" pitchFamily="49" charset="-122"/>
                <a:cs typeface="楷体" panose="02010609060101010101" pitchFamily="49" charset="-122"/>
              </a:rPr>
              <a:t>   </a:t>
            </a:r>
            <a:r>
              <a:rPr lang="en-US" alt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1</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rPr>
              <a:t>、组合方式</a:t>
            </a:r>
            <a:endPar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rPr>
              <a:t> （</a:t>
            </a:r>
            <a:r>
              <a:rPr lang="en-US" alt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1</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rPr>
              <a:t>）活页教材</a:t>
            </a:r>
            <a:endPar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r>
              <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 （</a:t>
            </a:r>
            <a:r>
              <a:rPr lang="en-US" alt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2</a:t>
            </a:r>
            <a:r>
              <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a:t>
            </a:r>
            <a:r>
              <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工作手册式教材</a:t>
            </a:r>
            <a:endPar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a:p>
            <a:r>
              <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3</a:t>
            </a:r>
            <a:r>
              <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活页工作手册式</a:t>
            </a:r>
            <a:endPar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0" name="文本框 9"/>
          <p:cNvSpPr txBox="1"/>
          <p:nvPr/>
        </p:nvSpPr>
        <p:spPr>
          <a:xfrm>
            <a:off x="469265" y="1026795"/>
            <a:ext cx="6306820" cy="429895"/>
          </a:xfrm>
          <a:prstGeom prst="rect">
            <a:avLst/>
          </a:prstGeom>
          <a:noFill/>
          <a:ln w="9525">
            <a:noFill/>
          </a:ln>
        </p:spPr>
        <p:txBody>
          <a:bodyPr wrap="square">
            <a:spAutoFit/>
          </a:bodyPr>
          <a:p>
            <a:pPr indent="267970"/>
            <a:r>
              <a:rPr lang="zh-CN" altLang="en-US" sz="2200" b="1">
                <a:solidFill>
                  <a:srgbClr val="660033"/>
                </a:solidFill>
                <a:latin typeface="微软雅黑" panose="020B0503020204020204" charset="-122"/>
                <a:ea typeface="微软雅黑" panose="020B0503020204020204" charset="-122"/>
                <a:cs typeface="微软雅黑" panose="020B0503020204020204" charset="-122"/>
              </a:rPr>
              <a:t>（八）活页式、工作手册式教材的表现形式</a:t>
            </a:r>
            <a:endParaRPr lang="zh-CN" altLang="en-US" sz="2200" b="1">
              <a:solidFill>
                <a:srgbClr val="660033"/>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2575560" y="134620"/>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一</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依据</a:t>
            </a:r>
            <a:endParaRPr lang="zh-CN" b="1">
              <a:solidFill>
                <a:schemeClr val="accent2"/>
              </a:solidFill>
              <a:latin typeface="微软雅黑" panose="020B0503020204020204" charset="-122"/>
              <a:ea typeface="微软雅黑" panose="020B0503020204020204" charset="-122"/>
            </a:endParaRPr>
          </a:p>
        </p:txBody>
      </p:sp>
      <p:sp>
        <p:nvSpPr>
          <p:cNvPr id="7" name="文本框 6"/>
          <p:cNvSpPr txBox="1"/>
          <p:nvPr/>
        </p:nvSpPr>
        <p:spPr>
          <a:xfrm>
            <a:off x="803910" y="3363595"/>
            <a:ext cx="8213090" cy="3046095"/>
          </a:xfrm>
          <a:prstGeom prst="rect">
            <a:avLst/>
          </a:prstGeom>
          <a:noFill/>
          <a:ln w="9525">
            <a:noFill/>
          </a:ln>
        </p:spPr>
        <p:txBody>
          <a:bodyPr wrap="square">
            <a:spAutoFit/>
          </a:bodyPr>
          <a:p>
            <a:r>
              <a:rPr lang="en-US" altLang="zh-CN" sz="2400" b="1">
                <a:solidFill>
                  <a:srgbClr val="660033"/>
                </a:solidFill>
                <a:latin typeface="楷体" panose="02010609060101010101" pitchFamily="49" charset="-122"/>
                <a:ea typeface="楷体" panose="02010609060101010101" pitchFamily="49" charset="-122"/>
                <a:cs typeface="楷体" panose="02010609060101010101" pitchFamily="49" charset="-122"/>
              </a:rPr>
              <a:t>   </a:t>
            </a:r>
            <a:r>
              <a:rPr lang="en-US" alt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2</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rPr>
              <a:t>、表现形式</a:t>
            </a:r>
            <a:endPar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rPr>
              <a:t> （</a:t>
            </a:r>
            <a:r>
              <a:rPr lang="en-US" alt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1</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rPr>
              <a:t>）教与学路径引导式：教学工作页、工作页</a:t>
            </a:r>
            <a:endPar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rPr>
              <a:t>（</a:t>
            </a:r>
            <a:r>
              <a:rPr lang="zh-CN" altLang="en-US" sz="2400" b="1">
                <a:solidFill>
                  <a:srgbClr val="6600CC"/>
                </a:solidFill>
                <a:latin typeface="楷体" panose="02010609060101010101" pitchFamily="49" charset="-122"/>
                <a:ea typeface="楷体" panose="02010609060101010101" pitchFamily="49" charset="-122"/>
                <a:cs typeface="楷体" panose="02010609060101010101" pitchFamily="49" charset="-122"/>
              </a:rPr>
              <a:t>行动</a:t>
            </a:r>
            <a:r>
              <a:rPr lang="zh-CN" altLang="en-US" sz="1600" b="1">
                <a:solidFill>
                  <a:srgbClr val="6600CC"/>
                </a:solidFill>
                <a:latin typeface="楷体" panose="02010609060101010101" pitchFamily="49" charset="-122"/>
                <a:ea typeface="楷体" panose="02010609060101010101" pitchFamily="49" charset="-122"/>
                <a:cs typeface="楷体" panose="02010609060101010101" pitchFamily="49" charset="-122"/>
              </a:rPr>
              <a:t>（</a:t>
            </a:r>
            <a:r>
              <a:rPr lang="zh-CN" altLang="en-US" sz="1600" b="1">
                <a:solidFill>
                  <a:srgbClr val="FF0000"/>
                </a:solidFill>
                <a:latin typeface="楷体" panose="02010609060101010101" pitchFamily="49" charset="-122"/>
                <a:ea typeface="楷体" panose="02010609060101010101" pitchFamily="49" charset="-122"/>
                <a:cs typeface="楷体" panose="02010609060101010101" pitchFamily="49" charset="-122"/>
              </a:rPr>
              <a:t>教学活动</a:t>
            </a:r>
            <a:r>
              <a:rPr lang="zh-CN" altLang="en-US" sz="1600" b="1">
                <a:solidFill>
                  <a:srgbClr val="6600CC"/>
                </a:solidFill>
                <a:latin typeface="楷体" panose="02010609060101010101" pitchFamily="49" charset="-122"/>
                <a:ea typeface="楷体" panose="02010609060101010101" pitchFamily="49" charset="-122"/>
                <a:cs typeface="楷体" panose="02010609060101010101" pitchFamily="49" charset="-122"/>
              </a:rPr>
              <a:t>）</a:t>
            </a:r>
            <a:r>
              <a:rPr lang="zh-CN" altLang="en-US" sz="2400" b="1">
                <a:solidFill>
                  <a:srgbClr val="6600CC"/>
                </a:solidFill>
                <a:latin typeface="楷体" panose="02010609060101010101" pitchFamily="49" charset="-122"/>
                <a:ea typeface="楷体" panose="02010609060101010101" pitchFamily="49" charset="-122"/>
                <a:cs typeface="楷体" panose="02010609060101010101" pitchFamily="49" charset="-122"/>
              </a:rPr>
              <a:t>路径，教学设计</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rPr>
              <a:t>）</a:t>
            </a:r>
            <a:endPar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r>
              <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 （</a:t>
            </a:r>
            <a:r>
              <a:rPr lang="en-US" alt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2</a:t>
            </a:r>
            <a:r>
              <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rPr>
              <a:t>）知识、信息集合式：活页</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工作手册式</a:t>
            </a:r>
            <a:endPar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a:solidFill>
                  <a:srgbClr val="6600CC"/>
                </a:solidFill>
                <a:latin typeface="楷体" panose="02010609060101010101" pitchFamily="49" charset="-122"/>
                <a:ea typeface="楷体" panose="02010609060101010101" pitchFamily="49" charset="-122"/>
                <a:cs typeface="楷体" panose="02010609060101010101" pitchFamily="49" charset="-122"/>
                <a:sym typeface="+mn-ea"/>
              </a:rPr>
              <a:t>行动</a:t>
            </a:r>
            <a:r>
              <a:rPr lang="zh-CN" altLang="en-US" sz="1600" b="1">
                <a:solidFill>
                  <a:srgbClr val="6600CC"/>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1600" b="1">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职业活动</a:t>
            </a:r>
            <a:r>
              <a:rPr lang="zh-CN" altLang="en-US" sz="1600" b="1">
                <a:solidFill>
                  <a:srgbClr val="6600CC"/>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400" b="1">
                <a:solidFill>
                  <a:srgbClr val="6600CC"/>
                </a:solidFill>
                <a:latin typeface="楷体" panose="02010609060101010101" pitchFamily="49" charset="-122"/>
                <a:ea typeface="楷体" panose="02010609060101010101" pitchFamily="49" charset="-122"/>
                <a:cs typeface="楷体" panose="02010609060101010101" pitchFamily="49" charset="-122"/>
                <a:sym typeface="+mn-ea"/>
              </a:rPr>
              <a:t>体系、</a:t>
            </a:r>
            <a:r>
              <a:rPr lang="zh-CN" altLang="en-US" sz="2400" b="1">
                <a:solidFill>
                  <a:srgbClr val="6600CC"/>
                </a:solidFill>
                <a:latin typeface="楷体" panose="02010609060101010101" pitchFamily="49" charset="-122"/>
                <a:ea typeface="楷体" panose="02010609060101010101" pitchFamily="49" charset="-122"/>
                <a:cs typeface="楷体" panose="02010609060101010101" pitchFamily="49" charset="-122"/>
                <a:sym typeface="+mn-ea"/>
              </a:rPr>
              <a:t>信息提供</a:t>
            </a:r>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400" b="1">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这两者是配套的</a:t>
            </a:r>
            <a:endParaRPr lang="zh-CN" sz="2400" b="1">
              <a:solidFill>
                <a:srgbClr val="FF0000"/>
              </a:solidFill>
              <a:latin typeface="楷体" panose="02010609060101010101" pitchFamily="49" charset="-122"/>
              <a:ea typeface="楷体" panose="02010609060101010101" pitchFamily="49" charset="-122"/>
              <a:cs typeface="楷体" panose="02010609060101010101" pitchFamily="49" charset="-122"/>
              <a:sym typeface="+mn-ea"/>
            </a:endParaRPr>
          </a:p>
          <a:p>
            <a:r>
              <a:rPr lang="zh-CN"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4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440305" y="520700"/>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二</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体例</a:t>
            </a:r>
            <a:endParaRPr lang="zh-CN" b="1">
              <a:solidFill>
                <a:schemeClr val="accent2"/>
              </a:solidFill>
              <a:latin typeface="微软雅黑" panose="020B0503020204020204" charset="-122"/>
              <a:ea typeface="微软雅黑" panose="020B0503020204020204" charset="-122"/>
            </a:endParaRPr>
          </a:p>
        </p:txBody>
      </p:sp>
      <p:sp>
        <p:nvSpPr>
          <p:cNvPr id="100" name="文本框 99"/>
          <p:cNvSpPr txBox="1"/>
          <p:nvPr/>
        </p:nvSpPr>
        <p:spPr>
          <a:xfrm>
            <a:off x="720090" y="2066290"/>
            <a:ext cx="8235950" cy="2676525"/>
          </a:xfrm>
          <a:prstGeom prst="rect">
            <a:avLst/>
          </a:prstGeom>
          <a:noFill/>
          <a:ln w="9525">
            <a:noFill/>
          </a:ln>
        </p:spPr>
        <p:txBody>
          <a:bodyPr wrap="square">
            <a:spAutoFit/>
          </a:bodyPr>
          <a:p>
            <a:r>
              <a:rPr lang="en-US" altLang="zh-CN" sz="2400" b="1">
                <a:solidFill>
                  <a:srgbClr val="C00000"/>
                </a:solidFill>
                <a:latin typeface="微软雅黑" panose="020B0503020204020204" charset="-122"/>
                <a:ea typeface="微软雅黑" panose="020B0503020204020204" charset="-122"/>
              </a:rPr>
              <a:t>      </a:t>
            </a:r>
            <a:r>
              <a:rPr lang="zh-CN" sz="2400" b="1">
                <a:solidFill>
                  <a:srgbClr val="C00000"/>
                </a:solidFill>
                <a:latin typeface="微软雅黑" panose="020B0503020204020204" charset="-122"/>
                <a:ea typeface="微软雅黑" panose="020B0503020204020204" charset="-122"/>
              </a:rPr>
              <a:t>教材以项目为基本结构单位，对于每一个项目而言，分为三个部分：</a:t>
            </a:r>
            <a:endParaRPr lang="zh-CN" sz="2400" b="1">
              <a:solidFill>
                <a:srgbClr val="C00000"/>
              </a:solidFill>
              <a:latin typeface="微软雅黑" panose="020B0503020204020204" charset="-122"/>
              <a:ea typeface="微软雅黑" panose="020B0503020204020204" charset="-122"/>
            </a:endParaRPr>
          </a:p>
          <a:p>
            <a:endParaRPr lang="zh-CN" sz="2400" b="1">
              <a:solidFill>
                <a:srgbClr val="660033"/>
              </a:solidFill>
              <a:latin typeface="微软雅黑" panose="020B0503020204020204" charset="-122"/>
              <a:ea typeface="微软雅黑" panose="020B0503020204020204" charset="-122"/>
            </a:endParaRPr>
          </a:p>
          <a:p>
            <a:r>
              <a:rPr lang="zh-CN" sz="2400" b="1">
                <a:solidFill>
                  <a:srgbClr val="00B0F0"/>
                </a:solidFill>
                <a:latin typeface="微软雅黑" panose="020B0503020204020204" charset="-122"/>
                <a:ea typeface="微软雅黑" panose="020B0503020204020204" charset="-122"/>
              </a:rPr>
              <a:t>第一部分：项目描述、项目要求、学习目标与学习载体第二部分：任务职业活动、职业知识、任务测评第三部分：学习成果</a:t>
            </a:r>
            <a:endParaRPr lang="zh-CN" sz="2400" b="1">
              <a:solidFill>
                <a:srgbClr val="00B0F0"/>
              </a:solidFill>
              <a:latin typeface="微软雅黑" panose="020B0503020204020204" charset="-122"/>
              <a:ea typeface="微软雅黑" panose="020B0503020204020204" charset="-122"/>
            </a:endParaRPr>
          </a:p>
          <a:p>
            <a:r>
              <a:rPr lang="zh-CN" sz="2400" b="1">
                <a:solidFill>
                  <a:srgbClr val="00B0F0"/>
                </a:solidFill>
                <a:latin typeface="微软雅黑" panose="020B0503020204020204" charset="-122"/>
                <a:ea typeface="微软雅黑" panose="020B0503020204020204" charset="-122"/>
              </a:rPr>
              <a:t>                </a:t>
            </a:r>
            <a:r>
              <a:rPr lang="en-US" altLang="zh-CN" sz="2400" b="1">
                <a:solidFill>
                  <a:srgbClr val="660033"/>
                </a:solidFill>
                <a:latin typeface="微软雅黑" panose="020B0503020204020204" charset="-122"/>
                <a:ea typeface="微软雅黑" panose="020B0503020204020204" charset="-122"/>
              </a:rPr>
              <a:t>——</a:t>
            </a:r>
            <a:r>
              <a:rPr lang="zh-CN" sz="2400" b="1">
                <a:solidFill>
                  <a:srgbClr val="660033"/>
                </a:solidFill>
                <a:latin typeface="微软雅黑" panose="020B0503020204020204" charset="-122"/>
                <a:ea typeface="微软雅黑" panose="020B0503020204020204" charset="-122"/>
              </a:rPr>
              <a:t>成果导向</a:t>
            </a:r>
            <a:r>
              <a:rPr lang="en-US" altLang="zh-CN" sz="2400" b="1">
                <a:solidFill>
                  <a:srgbClr val="660033"/>
                </a:solidFill>
                <a:latin typeface="微软雅黑" panose="020B0503020204020204" charset="-122"/>
                <a:ea typeface="微软雅黑" panose="020B0503020204020204" charset="-122"/>
              </a:rPr>
              <a:t>OBE</a:t>
            </a:r>
            <a:r>
              <a:rPr lang="zh-CN" sz="2400" b="1">
                <a:solidFill>
                  <a:srgbClr val="660033"/>
                </a:solidFill>
                <a:latin typeface="微软雅黑" panose="020B0503020204020204" charset="-122"/>
                <a:ea typeface="微软雅黑" panose="020B0503020204020204" charset="-122"/>
              </a:rPr>
              <a:t>考核，借鉴</a:t>
            </a:r>
            <a:r>
              <a:rPr lang="en-US" altLang="zh-CN" sz="2400" b="1">
                <a:solidFill>
                  <a:srgbClr val="660033"/>
                </a:solidFill>
                <a:latin typeface="微软雅黑" panose="020B0503020204020204" charset="-122"/>
                <a:ea typeface="微软雅黑" panose="020B0503020204020204" charset="-122"/>
              </a:rPr>
              <a:t>1+X</a:t>
            </a:r>
            <a:r>
              <a:rPr lang="zh-CN" altLang="en-US" sz="2400" b="1">
                <a:solidFill>
                  <a:srgbClr val="660033"/>
                </a:solidFill>
                <a:latin typeface="微软雅黑" panose="020B0503020204020204" charset="-122"/>
                <a:ea typeface="微软雅黑" panose="020B0503020204020204" charset="-122"/>
              </a:rPr>
              <a:t>考评方式</a:t>
            </a:r>
            <a:endParaRPr lang="zh-CN" altLang="en-US" sz="2400" b="1">
              <a:solidFill>
                <a:srgbClr val="660033"/>
              </a:solidFill>
              <a:latin typeface="微软雅黑" panose="020B0503020204020204" charset="-122"/>
              <a:ea typeface="微软雅黑" panose="020B05030202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440305" y="520700"/>
            <a:ext cx="4125595" cy="583565"/>
          </a:xfrm>
          <a:prstGeom prst="rect">
            <a:avLst/>
          </a:prstGeom>
          <a:noFill/>
        </p:spPr>
        <p:txBody>
          <a:bodyPr wrap="square" rtlCol="0" anchor="t">
            <a:spAutoFit/>
          </a:bodyPr>
          <a:p>
            <a:r>
              <a:rPr lang="en-US" altLang="zh-CN" sz="3200"/>
              <a:t>    </a:t>
            </a:r>
            <a:r>
              <a:rPr lang="zh-CN" altLang="en-US" sz="3200"/>
              <a:t>二</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体例</a:t>
            </a:r>
            <a:endParaRPr lang="zh-CN" b="1">
              <a:solidFill>
                <a:schemeClr val="accent2"/>
              </a:solidFill>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a:stretch>
            <a:fillRect/>
          </a:stretch>
        </p:blipFill>
        <p:spPr>
          <a:xfrm>
            <a:off x="1113790" y="2128520"/>
            <a:ext cx="7017385" cy="220027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440305" y="256540"/>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二</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体例</a:t>
            </a:r>
            <a:endParaRPr lang="zh-CN" b="1">
              <a:solidFill>
                <a:schemeClr val="accent2"/>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
          <a:stretch>
            <a:fillRect/>
          </a:stretch>
        </p:blipFill>
        <p:spPr>
          <a:xfrm>
            <a:off x="548005" y="840105"/>
            <a:ext cx="8321675" cy="585025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440305" y="520700"/>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二</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体例</a:t>
            </a:r>
            <a:endParaRPr lang="zh-CN" b="1">
              <a:solidFill>
                <a:schemeClr val="accent2"/>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a:stretch>
            <a:fillRect/>
          </a:stretch>
        </p:blipFill>
        <p:spPr>
          <a:xfrm>
            <a:off x="1012190" y="1245235"/>
            <a:ext cx="7049770" cy="4933950"/>
          </a:xfrm>
          <a:prstGeom prst="rect">
            <a:avLst/>
          </a:prstGeom>
        </p:spPr>
      </p:pic>
      <p:pic>
        <p:nvPicPr>
          <p:cNvPr id="4" name="图片 3"/>
          <p:cNvPicPr>
            <a:picLocks noChangeAspect="1"/>
          </p:cNvPicPr>
          <p:nvPr/>
        </p:nvPicPr>
        <p:blipFill>
          <a:blip r:embed="rId2"/>
          <a:stretch>
            <a:fillRect/>
          </a:stretch>
        </p:blipFill>
        <p:spPr>
          <a:xfrm>
            <a:off x="4076700" y="1722755"/>
            <a:ext cx="1695450" cy="97155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508885" y="297180"/>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二</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体例</a:t>
            </a:r>
            <a:endParaRPr lang="zh-CN" b="1">
              <a:solidFill>
                <a:schemeClr val="accent2"/>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a:stretch>
            <a:fillRect/>
          </a:stretch>
        </p:blipFill>
        <p:spPr>
          <a:xfrm>
            <a:off x="66675" y="880745"/>
            <a:ext cx="9010650" cy="52101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942590" y="2443480"/>
            <a:ext cx="3803650" cy="953135"/>
          </a:xfrm>
          <a:prstGeom prst="rect">
            <a:avLst/>
          </a:prstGeom>
          <a:noFill/>
        </p:spPr>
        <p:txBody>
          <a:bodyPr wrap="square" rtlCol="0" anchor="t">
            <a:spAutoFit/>
          </a:bodyPr>
          <a:p>
            <a:r>
              <a:rPr lang="zh-CN" altLang="en-US" b="1">
                <a:solidFill>
                  <a:schemeClr val="accent2"/>
                </a:solidFill>
                <a:latin typeface="微软雅黑" panose="020B0503020204020204" charset="-122"/>
                <a:ea typeface="微软雅黑" panose="020B0503020204020204" charset="-122"/>
              </a:rPr>
              <a:t>一、教材编写依据</a:t>
            </a:r>
            <a:endParaRPr lang="zh-CN" altLang="en-US" b="1">
              <a:solidFill>
                <a:schemeClr val="accent2"/>
              </a:solidFill>
              <a:latin typeface="微软雅黑" panose="020B0503020204020204" charset="-122"/>
              <a:ea typeface="微软雅黑" panose="020B0503020204020204" charset="-122"/>
            </a:endParaRPr>
          </a:p>
          <a:p>
            <a:r>
              <a:rPr lang="zh-CN" altLang="en-US" b="1">
                <a:solidFill>
                  <a:schemeClr val="accent2"/>
                </a:solidFill>
                <a:latin typeface="微软雅黑" panose="020B0503020204020204" charset="-122"/>
                <a:ea typeface="微软雅黑" panose="020B0503020204020204" charset="-122"/>
              </a:rPr>
              <a:t>二、教材编写体例</a:t>
            </a:r>
            <a:endParaRPr lang="zh-CN" altLang="en-US" b="1">
              <a:solidFill>
                <a:schemeClr val="accent2"/>
              </a:solidFill>
              <a:latin typeface="微软雅黑" panose="020B0503020204020204" charset="-122"/>
              <a:ea typeface="微软雅黑" panose="020B050302020402020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508885" y="197485"/>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二</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体例</a:t>
            </a:r>
            <a:endParaRPr lang="zh-CN" b="1">
              <a:solidFill>
                <a:schemeClr val="accent2"/>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a:stretch>
            <a:fillRect/>
          </a:stretch>
        </p:blipFill>
        <p:spPr>
          <a:xfrm>
            <a:off x="61595" y="781685"/>
            <a:ext cx="9018905" cy="529526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423160" y="228600"/>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二</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体例</a:t>
            </a:r>
            <a:endParaRPr lang="zh-CN" b="1">
              <a:solidFill>
                <a:schemeClr val="accent2"/>
              </a:solidFill>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a:stretch>
            <a:fillRect/>
          </a:stretch>
        </p:blipFill>
        <p:spPr>
          <a:xfrm>
            <a:off x="808355" y="812165"/>
            <a:ext cx="7181850" cy="4048760"/>
          </a:xfrm>
          <a:prstGeom prst="rect">
            <a:avLst/>
          </a:prstGeom>
        </p:spPr>
      </p:pic>
      <p:sp>
        <p:nvSpPr>
          <p:cNvPr id="5" name="文本框 4"/>
          <p:cNvSpPr txBox="1"/>
          <p:nvPr/>
        </p:nvSpPr>
        <p:spPr>
          <a:xfrm>
            <a:off x="693420" y="4919345"/>
            <a:ext cx="7296785" cy="1322070"/>
          </a:xfrm>
          <a:prstGeom prst="rect">
            <a:avLst/>
          </a:prstGeom>
          <a:noFill/>
        </p:spPr>
        <p:txBody>
          <a:bodyPr wrap="square" rtlCol="0" anchor="t">
            <a:spAutoFit/>
          </a:bodyPr>
          <a:p>
            <a:r>
              <a:rPr lang="zh-CN" altLang="en-US" sz="1000" b="1">
                <a:solidFill>
                  <a:srgbClr val="C00000"/>
                </a:solidFill>
                <a:latin typeface="宋体" panose="02010600030101010101" pitchFamily="2" charset="-122"/>
                <a:cs typeface="宋体" panose="02010600030101010101" pitchFamily="2" charset="-122"/>
              </a:rPr>
              <a:t>一、知识测评说明</a:t>
            </a:r>
            <a:endParaRPr lang="en-US" altLang="zh-CN" sz="1000" b="1">
              <a:solidFill>
                <a:srgbClr val="C00000"/>
              </a:solidFill>
              <a:latin typeface="宋体" panose="02010600030101010101" pitchFamily="2" charset="-122"/>
              <a:cs typeface="宋体" panose="02010600030101010101" pitchFamily="2" charset="-122"/>
            </a:endParaRPr>
          </a:p>
          <a:p>
            <a:r>
              <a:rPr lang="en-US" altLang="zh-CN" sz="1000" b="1">
                <a:solidFill>
                  <a:srgbClr val="00B050"/>
                </a:solidFill>
                <a:latin typeface="宋体" panose="02010600030101010101" pitchFamily="2" charset="-122"/>
                <a:cs typeface="宋体" panose="02010600030101010101" pitchFamily="2" charset="-122"/>
              </a:rPr>
              <a:t>1、确认关键词：训练学生捕捉重点信息能力</a:t>
            </a:r>
            <a:endParaRPr lang="en-US" altLang="zh-CN" sz="1000" b="1">
              <a:solidFill>
                <a:srgbClr val="00B050"/>
              </a:solidFill>
              <a:latin typeface="宋体" panose="02010600030101010101" pitchFamily="2" charset="-122"/>
              <a:cs typeface="宋体" panose="02010600030101010101" pitchFamily="2" charset="-122"/>
            </a:endParaRPr>
          </a:p>
          <a:p>
            <a:r>
              <a:rPr lang="en-US" altLang="zh-CN" sz="1000" b="1">
                <a:solidFill>
                  <a:srgbClr val="00B050"/>
                </a:solidFill>
                <a:latin typeface="宋体" panose="02010600030101010101" pitchFamily="2" charset="-122"/>
                <a:cs typeface="宋体" panose="02010600030101010101" pitchFamily="2" charset="-122"/>
              </a:rPr>
              <a:t>2、排序：训练学生信息重要性区分能力，排序能力</a:t>
            </a:r>
            <a:endParaRPr lang="en-US" altLang="zh-CN" sz="1000" b="1">
              <a:solidFill>
                <a:srgbClr val="00B050"/>
              </a:solidFill>
              <a:latin typeface="宋体" panose="02010600030101010101" pitchFamily="2" charset="-122"/>
              <a:cs typeface="宋体" panose="02010600030101010101" pitchFamily="2" charset="-122"/>
            </a:endParaRPr>
          </a:p>
          <a:p>
            <a:r>
              <a:rPr lang="en-US" altLang="zh-CN" sz="1000" b="1">
                <a:solidFill>
                  <a:srgbClr val="00B050"/>
                </a:solidFill>
                <a:latin typeface="宋体" panose="02010600030101010101" pitchFamily="2" charset="-122"/>
                <a:cs typeface="宋体" panose="02010600030101010101" pitchFamily="2" charset="-122"/>
              </a:rPr>
              <a:t>3、举例解读：解读，训练学生表达能力；举例，训练学生联系实际、创新能力</a:t>
            </a:r>
            <a:endParaRPr lang="en-US" altLang="zh-CN" sz="1000" b="1">
              <a:solidFill>
                <a:srgbClr val="00B050"/>
              </a:solidFill>
              <a:latin typeface="宋体" panose="02010600030101010101" pitchFamily="2" charset="-122"/>
              <a:cs typeface="宋体" panose="02010600030101010101" pitchFamily="2" charset="-122"/>
            </a:endParaRPr>
          </a:p>
          <a:p>
            <a:r>
              <a:rPr lang="en-US" altLang="zh-CN" sz="1000" b="1">
                <a:solidFill>
                  <a:srgbClr val="00B050"/>
                </a:solidFill>
                <a:latin typeface="宋体" panose="02010600030101010101" pitchFamily="2" charset="-122"/>
                <a:cs typeface="宋体" panose="02010600030101010101" pitchFamily="2" charset="-122"/>
              </a:rPr>
              <a:t>4、评分自定：训练学生根据重要程度，划分权重能力。</a:t>
            </a:r>
            <a:endParaRPr lang="en-US" altLang="zh-CN" sz="1000" b="1">
              <a:solidFill>
                <a:srgbClr val="00B050"/>
              </a:solidFill>
              <a:latin typeface="宋体" panose="02010600030101010101" pitchFamily="2" charset="-122"/>
              <a:cs typeface="宋体" panose="02010600030101010101" pitchFamily="2" charset="-122"/>
            </a:endParaRPr>
          </a:p>
          <a:p>
            <a:r>
              <a:rPr lang="zh-CN" sz="1000" b="1">
                <a:solidFill>
                  <a:schemeClr val="accent2"/>
                </a:solidFill>
                <a:latin typeface="宋体" panose="02010600030101010101" pitchFamily="2" charset="-122"/>
                <a:cs typeface="宋体" panose="02010600030101010101" pitchFamily="2" charset="-122"/>
              </a:rPr>
              <a:t>二、</a:t>
            </a:r>
            <a:r>
              <a:rPr lang="zh-CN" sz="1000" b="1">
                <a:solidFill>
                  <a:srgbClr val="C00000"/>
                </a:solidFill>
                <a:latin typeface="宋体" panose="02010600030101010101" pitchFamily="2" charset="-122"/>
                <a:cs typeface="宋体" panose="02010600030101010101" pitchFamily="2" charset="-122"/>
              </a:rPr>
              <a:t>拓展训练说明</a:t>
            </a:r>
            <a:endParaRPr lang="zh-CN" sz="1000" b="1">
              <a:solidFill>
                <a:schemeClr val="accent2"/>
              </a:solidFill>
              <a:latin typeface="宋体" panose="02010600030101010101" pitchFamily="2" charset="-122"/>
              <a:cs typeface="宋体" panose="02010600030101010101" pitchFamily="2" charset="-122"/>
            </a:endParaRPr>
          </a:p>
          <a:p>
            <a:r>
              <a:rPr lang="en-US" altLang="zh-CN" sz="1000" b="1">
                <a:solidFill>
                  <a:srgbClr val="00B050"/>
                </a:solidFill>
                <a:latin typeface="宋体" panose="02010600030101010101" pitchFamily="2" charset="-122"/>
                <a:cs typeface="宋体" panose="02010600030101010101" pitchFamily="2" charset="-122"/>
              </a:rPr>
              <a:t>1</a:t>
            </a:r>
            <a:r>
              <a:rPr lang="zh-CN" altLang="en-US" sz="1000" b="1">
                <a:solidFill>
                  <a:srgbClr val="00B050"/>
                </a:solidFill>
                <a:latin typeface="宋体" panose="02010600030101010101" pitchFamily="2" charset="-122"/>
                <a:cs typeface="宋体" panose="02010600030101010101" pitchFamily="2" charset="-122"/>
              </a:rPr>
              <a:t>、</a:t>
            </a:r>
            <a:r>
              <a:rPr lang="zh-CN" sz="1000" b="1">
                <a:solidFill>
                  <a:srgbClr val="00B050"/>
                </a:solidFill>
                <a:latin typeface="宋体" panose="02010600030101010101" pitchFamily="2" charset="-122"/>
                <a:cs typeface="宋体" panose="02010600030101010101" pitchFamily="2" charset="-122"/>
              </a:rPr>
              <a:t>开放性</a:t>
            </a:r>
            <a:endParaRPr lang="zh-CN" sz="1000" b="1">
              <a:solidFill>
                <a:srgbClr val="00B050"/>
              </a:solidFill>
              <a:latin typeface="宋体" panose="02010600030101010101" pitchFamily="2" charset="-122"/>
              <a:cs typeface="宋体" panose="02010600030101010101" pitchFamily="2" charset="-122"/>
            </a:endParaRPr>
          </a:p>
          <a:p>
            <a:r>
              <a:rPr lang="en-US" altLang="zh-CN" sz="1000" b="1">
                <a:solidFill>
                  <a:srgbClr val="00B050"/>
                </a:solidFill>
                <a:latin typeface="宋体" panose="02010600030101010101" pitchFamily="2" charset="-122"/>
                <a:cs typeface="宋体" panose="02010600030101010101" pitchFamily="2" charset="-122"/>
              </a:rPr>
              <a:t>2</a:t>
            </a:r>
            <a:r>
              <a:rPr lang="zh-CN" altLang="en-US" sz="1000" b="1">
                <a:solidFill>
                  <a:srgbClr val="00B050"/>
                </a:solidFill>
                <a:latin typeface="宋体" panose="02010600030101010101" pitchFamily="2" charset="-122"/>
                <a:cs typeface="宋体" panose="02010600030101010101" pitchFamily="2" charset="-122"/>
              </a:rPr>
              <a:t>、价值引领</a:t>
            </a:r>
            <a:endParaRPr lang="zh-CN" altLang="en-US" sz="1000" b="1">
              <a:solidFill>
                <a:srgbClr val="00B050"/>
              </a:solidFill>
              <a:latin typeface="宋体" panose="02010600030101010101" pitchFamily="2" charset="-122"/>
              <a:cs typeface="宋体" panose="0201060003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440305" y="520700"/>
            <a:ext cx="4125595" cy="583565"/>
          </a:xfrm>
          <a:prstGeom prst="rect">
            <a:avLst/>
          </a:prstGeom>
          <a:noFill/>
        </p:spPr>
        <p:txBody>
          <a:bodyPr wrap="square" rtlCol="0" anchor="t">
            <a:spAutoFit/>
          </a:bodyPr>
          <a:p>
            <a:r>
              <a:rPr lang="en-US" altLang="zh-CN" sz="3200" b="1"/>
              <a:t>    </a:t>
            </a:r>
            <a:r>
              <a:rPr lang="zh-CN" altLang="en-US" b="1">
                <a:solidFill>
                  <a:schemeClr val="accent2"/>
                </a:solidFill>
                <a:latin typeface="微软雅黑" panose="020B0503020204020204" charset="-122"/>
                <a:ea typeface="微软雅黑" panose="020B0503020204020204" charset="-122"/>
              </a:rPr>
              <a:t>二、编写</a:t>
            </a:r>
            <a:r>
              <a:rPr lang="zh-CN" b="1">
                <a:solidFill>
                  <a:schemeClr val="accent2"/>
                </a:solidFill>
                <a:latin typeface="微软雅黑" panose="020B0503020204020204" charset="-122"/>
                <a:ea typeface="微软雅黑" panose="020B0503020204020204" charset="-122"/>
              </a:rPr>
              <a:t>体例</a:t>
            </a:r>
            <a:endParaRPr lang="zh-CN" b="1">
              <a:solidFill>
                <a:schemeClr val="accent2"/>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a:stretch>
            <a:fillRect/>
          </a:stretch>
        </p:blipFill>
        <p:spPr>
          <a:xfrm>
            <a:off x="1170940" y="1418590"/>
            <a:ext cx="6802755" cy="2677160"/>
          </a:xfrm>
          <a:prstGeom prst="rect">
            <a:avLst/>
          </a:prstGeom>
        </p:spPr>
      </p:pic>
      <p:sp>
        <p:nvSpPr>
          <p:cNvPr id="4" name="文本框 3"/>
          <p:cNvSpPr txBox="1"/>
          <p:nvPr/>
        </p:nvSpPr>
        <p:spPr>
          <a:xfrm>
            <a:off x="788670" y="4437380"/>
            <a:ext cx="7914640" cy="1938020"/>
          </a:xfrm>
          <a:prstGeom prst="rect">
            <a:avLst/>
          </a:prstGeom>
          <a:noFill/>
        </p:spPr>
        <p:txBody>
          <a:bodyPr wrap="square" rtlCol="0" anchor="t">
            <a:spAutoFit/>
          </a:bodyPr>
          <a:p>
            <a:r>
              <a:rPr lang="zh-CN" sz="2400" b="1">
                <a:solidFill>
                  <a:srgbClr val="660033"/>
                </a:solidFill>
                <a:latin typeface="华文隶书" panose="02010800040101010101" charset="-122"/>
                <a:ea typeface="华文隶书" panose="02010800040101010101" charset="-122"/>
                <a:cs typeface="华文隶书" panose="02010800040101010101" charset="-122"/>
              </a:rPr>
              <a:t>学习成果考核借鉴</a:t>
            </a:r>
            <a:r>
              <a:rPr lang="en-US" altLang="zh-CN" sz="2400" b="1">
                <a:solidFill>
                  <a:srgbClr val="660033"/>
                </a:solidFill>
                <a:latin typeface="华文隶书" panose="02010800040101010101" charset="-122"/>
                <a:ea typeface="华文隶书" panose="02010800040101010101" charset="-122"/>
                <a:cs typeface="华文隶书" panose="02010800040101010101" charset="-122"/>
              </a:rPr>
              <a:t>OBE</a:t>
            </a:r>
            <a:r>
              <a:rPr lang="zh-CN" altLang="en-US" sz="2400" b="1">
                <a:solidFill>
                  <a:srgbClr val="660033"/>
                </a:solidFill>
                <a:latin typeface="华文隶书" panose="02010800040101010101" charset="-122"/>
                <a:ea typeface="华文隶书" panose="02010800040101010101" charset="-122"/>
                <a:cs typeface="华文隶书" panose="02010800040101010101" charset="-122"/>
              </a:rPr>
              <a:t>思想和</a:t>
            </a:r>
            <a:r>
              <a:rPr lang="en-US" altLang="zh-CN" sz="2400" b="1">
                <a:solidFill>
                  <a:srgbClr val="660033"/>
                </a:solidFill>
                <a:latin typeface="华文隶书" panose="02010800040101010101" charset="-122"/>
                <a:ea typeface="华文隶书" panose="02010800040101010101" charset="-122"/>
                <a:cs typeface="华文隶书" panose="02010800040101010101" charset="-122"/>
              </a:rPr>
              <a:t>1+X</a:t>
            </a:r>
            <a:r>
              <a:rPr lang="zh-CN" altLang="en-US" sz="2400" b="1">
                <a:solidFill>
                  <a:srgbClr val="660033"/>
                </a:solidFill>
                <a:latin typeface="华文隶书" panose="02010800040101010101" charset="-122"/>
                <a:ea typeface="华文隶书" panose="02010800040101010101" charset="-122"/>
                <a:cs typeface="华文隶书" panose="02010800040101010101" charset="-122"/>
              </a:rPr>
              <a:t>考评方法，形成学习成果考评模式</a:t>
            </a:r>
            <a:r>
              <a:rPr lang="en-US" altLang="zh-CN" sz="2400" b="1">
                <a:solidFill>
                  <a:srgbClr val="660033"/>
                </a:solidFill>
                <a:latin typeface="华文隶书" panose="02010800040101010101" charset="-122"/>
                <a:ea typeface="华文隶书" panose="02010800040101010101" charset="-122"/>
                <a:cs typeface="华文隶书" panose="02010800040101010101" charset="-122"/>
              </a:rPr>
              <a:t>——</a:t>
            </a:r>
            <a:r>
              <a:rPr lang="zh-CN" altLang="en-US" sz="2400" b="1">
                <a:solidFill>
                  <a:srgbClr val="660033"/>
                </a:solidFill>
                <a:latin typeface="华文隶书" panose="02010800040101010101" charset="-122"/>
                <a:ea typeface="华文隶书" panose="02010800040101010101" charset="-122"/>
                <a:cs typeface="华文隶书" panose="02010800040101010101" charset="-122"/>
              </a:rPr>
              <a:t>具有开放性和迁移性，考核的是职业能力水平，而非单纯的知识、技能、素养。</a:t>
            </a:r>
            <a:endParaRPr lang="zh-CN" altLang="en-US" sz="2400" b="1">
              <a:solidFill>
                <a:srgbClr val="660033"/>
              </a:solidFill>
              <a:latin typeface="华文隶书" panose="02010800040101010101" charset="-122"/>
              <a:ea typeface="华文隶书" panose="02010800040101010101" charset="-122"/>
              <a:cs typeface="华文隶书" panose="02010800040101010101" charset="-122"/>
            </a:endParaRPr>
          </a:p>
          <a:p>
            <a:r>
              <a:rPr lang="en-US" altLang="zh-CN" sz="2400" b="1">
                <a:solidFill>
                  <a:schemeClr val="tx1"/>
                </a:solidFill>
                <a:latin typeface="华文隶书" panose="02010800040101010101" charset="-122"/>
                <a:ea typeface="华文隶书" panose="02010800040101010101" charset="-122"/>
                <a:cs typeface="华文隶书" panose="02010800040101010101" charset="-122"/>
              </a:rPr>
              <a:t>——</a:t>
            </a:r>
            <a:r>
              <a:rPr lang="zh-CN" altLang="en-US" sz="2400" b="1">
                <a:solidFill>
                  <a:schemeClr val="tx1"/>
                </a:solidFill>
                <a:latin typeface="华文隶书" panose="02010800040101010101" charset="-122"/>
                <a:ea typeface="华文隶书" panose="02010800040101010101" charset="-122"/>
                <a:cs typeface="华文隶书" panose="02010800040101010101" charset="-122"/>
              </a:rPr>
              <a:t>实现思想通和实践通。</a:t>
            </a:r>
            <a:endParaRPr lang="zh-CN" altLang="en-US" sz="2400" b="1">
              <a:solidFill>
                <a:schemeClr val="tx1"/>
              </a:solidFill>
              <a:latin typeface="华文隶书" panose="02010800040101010101" charset="-122"/>
              <a:ea typeface="华文隶书" panose="02010800040101010101" charset="-122"/>
              <a:cs typeface="华文隶书" panose="02010800040101010101" charset="-122"/>
            </a:endParaRPr>
          </a:p>
          <a:p>
            <a:r>
              <a:rPr lang="zh-CN" altLang="en-US" sz="2400" b="1">
                <a:solidFill>
                  <a:srgbClr val="660033"/>
                </a:solidFill>
                <a:latin typeface="华文隶书" panose="02010800040101010101" charset="-122"/>
                <a:ea typeface="华文隶书" panose="02010800040101010101" charset="-122"/>
                <a:cs typeface="华文隶书" panose="02010800040101010101" charset="-122"/>
              </a:rPr>
              <a:t>见下例</a:t>
            </a:r>
            <a:endParaRPr lang="zh-CN" altLang="en-US" sz="2400" b="1">
              <a:solidFill>
                <a:srgbClr val="660033"/>
              </a:solidFill>
              <a:latin typeface="华文隶书" panose="02010800040101010101" charset="-122"/>
              <a:ea typeface="华文隶书" panose="02010800040101010101" charset="-122"/>
              <a:cs typeface="华文隶书" panose="02010800040101010101"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440305" y="520700"/>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二</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体例</a:t>
            </a:r>
            <a:endParaRPr lang="zh-CN" b="1">
              <a:solidFill>
                <a:schemeClr val="accent2"/>
              </a:solidFill>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a:stretch>
            <a:fillRect/>
          </a:stretch>
        </p:blipFill>
        <p:spPr>
          <a:xfrm>
            <a:off x="866140" y="1278255"/>
            <a:ext cx="7682230" cy="445833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672715" y="185420"/>
            <a:ext cx="396176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二</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体例</a:t>
            </a:r>
            <a:endParaRPr lang="zh-CN" b="1">
              <a:solidFill>
                <a:schemeClr val="accent2"/>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a:stretch>
            <a:fillRect/>
          </a:stretch>
        </p:blipFill>
        <p:spPr>
          <a:xfrm>
            <a:off x="728980" y="855980"/>
            <a:ext cx="7849235" cy="4469765"/>
          </a:xfrm>
          <a:prstGeom prst="rect">
            <a:avLst/>
          </a:prstGeom>
        </p:spPr>
      </p:pic>
      <p:pic>
        <p:nvPicPr>
          <p:cNvPr id="5" name="图片 4"/>
          <p:cNvPicPr>
            <a:picLocks noChangeAspect="1"/>
          </p:cNvPicPr>
          <p:nvPr/>
        </p:nvPicPr>
        <p:blipFill>
          <a:blip r:embed="rId2"/>
          <a:stretch>
            <a:fillRect/>
          </a:stretch>
        </p:blipFill>
        <p:spPr>
          <a:xfrm>
            <a:off x="4663440" y="5188585"/>
            <a:ext cx="3881755" cy="724535"/>
          </a:xfrm>
          <a:prstGeom prst="rect">
            <a:avLst/>
          </a:prstGeom>
        </p:spPr>
      </p:pic>
      <p:pic>
        <p:nvPicPr>
          <p:cNvPr id="6" name="图片 5"/>
          <p:cNvPicPr>
            <a:picLocks noChangeAspect="1"/>
          </p:cNvPicPr>
          <p:nvPr/>
        </p:nvPicPr>
        <p:blipFill>
          <a:blip r:embed="rId3"/>
          <a:stretch>
            <a:fillRect/>
          </a:stretch>
        </p:blipFill>
        <p:spPr>
          <a:xfrm>
            <a:off x="4663440" y="5913120"/>
            <a:ext cx="3862705" cy="702310"/>
          </a:xfrm>
          <a:prstGeom prst="rect">
            <a:avLst/>
          </a:prstGeom>
        </p:spPr>
      </p:pic>
      <p:pic>
        <p:nvPicPr>
          <p:cNvPr id="7" name="图片 6"/>
          <p:cNvPicPr>
            <a:picLocks noChangeAspect="1"/>
          </p:cNvPicPr>
          <p:nvPr/>
        </p:nvPicPr>
        <p:blipFill>
          <a:blip r:embed="rId4"/>
          <a:stretch>
            <a:fillRect/>
          </a:stretch>
        </p:blipFill>
        <p:spPr>
          <a:xfrm>
            <a:off x="4663440" y="855980"/>
            <a:ext cx="3882390" cy="5808980"/>
          </a:xfrm>
          <a:prstGeom prst="rect">
            <a:avLst/>
          </a:prstGeom>
        </p:spPr>
      </p:pic>
      <p:pic>
        <p:nvPicPr>
          <p:cNvPr id="8" name="图片 7"/>
          <p:cNvPicPr>
            <a:picLocks noChangeAspect="1"/>
          </p:cNvPicPr>
          <p:nvPr/>
        </p:nvPicPr>
        <p:blipFill>
          <a:blip r:embed="rId5"/>
          <a:stretch>
            <a:fillRect/>
          </a:stretch>
        </p:blipFill>
        <p:spPr>
          <a:xfrm>
            <a:off x="4612640" y="988060"/>
            <a:ext cx="3863340" cy="5313045"/>
          </a:xfrm>
          <a:prstGeom prst="rect">
            <a:avLst/>
          </a:prstGeom>
        </p:spPr>
      </p:pic>
      <p:pic>
        <p:nvPicPr>
          <p:cNvPr id="9" name="图片 8"/>
          <p:cNvPicPr>
            <a:picLocks noChangeAspect="1"/>
          </p:cNvPicPr>
          <p:nvPr/>
        </p:nvPicPr>
        <p:blipFill>
          <a:blip r:embed="rId6"/>
          <a:stretch>
            <a:fillRect/>
          </a:stretch>
        </p:blipFill>
        <p:spPr>
          <a:xfrm>
            <a:off x="728980" y="5300980"/>
            <a:ext cx="3883660" cy="100076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50000"/>
          </a:schemeClr>
        </a:solidFill>
        <a:effectLst/>
      </p:bgPr>
    </p:bg>
    <p:spTree>
      <p:nvGrpSpPr>
        <p:cNvPr id="1" name=""/>
        <p:cNvGrpSpPr/>
        <p:nvPr/>
      </p:nvGrpSpPr>
      <p:grpSpPr/>
      <p:sp>
        <p:nvSpPr>
          <p:cNvPr id="3" name="文本框 2"/>
          <p:cNvSpPr txBox="1"/>
          <p:nvPr/>
        </p:nvSpPr>
        <p:spPr>
          <a:xfrm>
            <a:off x="2440305" y="520700"/>
            <a:ext cx="4125595" cy="583565"/>
          </a:xfrm>
          <a:prstGeom prst="rect">
            <a:avLst/>
          </a:prstGeom>
          <a:noFill/>
        </p:spPr>
        <p:txBody>
          <a:bodyPr wrap="square" rtlCol="0" anchor="t">
            <a:spAutoFit/>
          </a:bodyPr>
          <a:p>
            <a:r>
              <a:rPr lang="en-US" altLang="zh-CN" sz="3200"/>
              <a:t>    </a:t>
            </a:r>
            <a:endParaRPr lang="zh-CN" b="1">
              <a:solidFill>
                <a:schemeClr val="accent2"/>
              </a:solidFill>
              <a:latin typeface="微软雅黑" panose="020B0503020204020204" charset="-122"/>
              <a:ea typeface="微软雅黑" panose="020B0503020204020204" charset="-122"/>
            </a:endParaRPr>
          </a:p>
        </p:txBody>
      </p:sp>
      <p:sp>
        <p:nvSpPr>
          <p:cNvPr id="4" name="文本框 3"/>
          <p:cNvSpPr txBox="1"/>
          <p:nvPr/>
        </p:nvSpPr>
        <p:spPr>
          <a:xfrm>
            <a:off x="1651000" y="582295"/>
            <a:ext cx="5545455" cy="521970"/>
          </a:xfrm>
          <a:prstGeom prst="rect">
            <a:avLst/>
          </a:prstGeom>
          <a:noFill/>
        </p:spPr>
        <p:txBody>
          <a:bodyPr wrap="none" rtlCol="0" anchor="t">
            <a:spAutoFit/>
          </a:bodyPr>
          <a:p>
            <a:r>
              <a:rPr lang="zh-CN" b="1">
                <a:solidFill>
                  <a:schemeClr val="accent2"/>
                </a:solidFill>
                <a:latin typeface="楷体" panose="02010609060101010101" pitchFamily="49" charset="-122"/>
                <a:ea typeface="楷体" panose="02010609060101010101" pitchFamily="49" charset="-122"/>
                <a:sym typeface="+mn-ea"/>
              </a:rPr>
              <a:t>一个思考：形式要求背后的逻辑？</a:t>
            </a:r>
            <a:endParaRPr lang="zh-CN" altLang="en-US" b="1">
              <a:solidFill>
                <a:schemeClr val="accent2"/>
              </a:solidFill>
              <a:latin typeface="楷体" panose="02010609060101010101" pitchFamily="49" charset="-122"/>
              <a:ea typeface="楷体" panose="02010609060101010101" pitchFamily="49" charset="-122"/>
              <a:sym typeface="+mn-ea"/>
            </a:endParaRPr>
          </a:p>
        </p:txBody>
      </p:sp>
      <p:grpSp>
        <p:nvGrpSpPr>
          <p:cNvPr id="5" name="组合 4"/>
          <p:cNvGrpSpPr/>
          <p:nvPr/>
        </p:nvGrpSpPr>
        <p:grpSpPr>
          <a:xfrm>
            <a:off x="918845" y="1324610"/>
            <a:ext cx="7637145" cy="4342130"/>
            <a:chOff x="1246" y="2527"/>
            <a:chExt cx="12027" cy="6838"/>
          </a:xfrm>
        </p:grpSpPr>
        <p:grpSp>
          <p:nvGrpSpPr>
            <p:cNvPr id="11" name="组合 10"/>
            <p:cNvGrpSpPr/>
            <p:nvPr/>
          </p:nvGrpSpPr>
          <p:grpSpPr>
            <a:xfrm rot="0">
              <a:off x="1246" y="2527"/>
              <a:ext cx="7672" cy="6839"/>
              <a:chOff x="3707" y="3265"/>
              <a:chExt cx="6706" cy="6270"/>
            </a:xfrm>
          </p:grpSpPr>
          <p:sp>
            <p:nvSpPr>
              <p:cNvPr id="6" name="矩形 5"/>
              <p:cNvSpPr/>
              <p:nvPr/>
            </p:nvSpPr>
            <p:spPr>
              <a:xfrm>
                <a:off x="3707" y="3364"/>
                <a:ext cx="2517" cy="146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b="1">
                    <a:solidFill>
                      <a:srgbClr val="C00000"/>
                    </a:solidFill>
                    <a:latin typeface="楷体" panose="02010609060101010101" pitchFamily="49" charset="-122"/>
                    <a:ea typeface="楷体" panose="02010609060101010101" pitchFamily="49" charset="-122"/>
                  </a:rPr>
                  <a:t>知识本位教材</a:t>
                </a:r>
                <a:endParaRPr lang="zh-CN" altLang="en-US" sz="2000" b="1">
                  <a:solidFill>
                    <a:srgbClr val="C00000"/>
                  </a:solidFill>
                  <a:latin typeface="楷体" panose="02010609060101010101" pitchFamily="49" charset="-122"/>
                  <a:ea typeface="楷体" panose="02010609060101010101" pitchFamily="49" charset="-122"/>
                </a:endParaRPr>
              </a:p>
              <a:p>
                <a:pPr algn="ctr"/>
                <a:r>
                  <a:rPr lang="zh-CN" altLang="en-US" sz="2000" b="1">
                    <a:solidFill>
                      <a:srgbClr val="C00000"/>
                    </a:solidFill>
                    <a:latin typeface="楷体" panose="02010609060101010101" pitchFamily="49" charset="-122"/>
                    <a:ea typeface="楷体" panose="02010609060101010101" pitchFamily="49" charset="-122"/>
                  </a:rPr>
                  <a:t>教师中心教材</a:t>
                </a:r>
                <a:endParaRPr lang="zh-CN" altLang="en-US" sz="2000" b="1">
                  <a:solidFill>
                    <a:srgbClr val="C00000"/>
                  </a:solidFill>
                  <a:latin typeface="楷体" panose="02010609060101010101" pitchFamily="49" charset="-122"/>
                  <a:ea typeface="楷体" panose="02010609060101010101" pitchFamily="49" charset="-122"/>
                </a:endParaRPr>
              </a:p>
              <a:p>
                <a:pPr algn="ctr"/>
                <a:r>
                  <a:rPr lang="zh-CN" altLang="en-US" sz="2000" b="1">
                    <a:solidFill>
                      <a:srgbClr val="C00000"/>
                    </a:solidFill>
                    <a:latin typeface="楷体" panose="02010609060101010101" pitchFamily="49" charset="-122"/>
                    <a:ea typeface="楷体" panose="02010609060101010101" pitchFamily="49" charset="-122"/>
                  </a:rPr>
                  <a:t>教学中心教材</a:t>
                </a:r>
                <a:endParaRPr lang="zh-CN" altLang="en-US" sz="2000" b="1">
                  <a:solidFill>
                    <a:srgbClr val="C00000"/>
                  </a:solidFill>
                  <a:latin typeface="楷体" panose="02010609060101010101" pitchFamily="49" charset="-122"/>
                  <a:ea typeface="楷体" panose="02010609060101010101" pitchFamily="49" charset="-122"/>
                </a:endParaRPr>
              </a:p>
            </p:txBody>
          </p:sp>
          <p:sp>
            <p:nvSpPr>
              <p:cNvPr id="7" name="矩形 6"/>
              <p:cNvSpPr/>
              <p:nvPr/>
            </p:nvSpPr>
            <p:spPr>
              <a:xfrm>
                <a:off x="7917" y="3265"/>
                <a:ext cx="2496" cy="143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000" b="1">
                    <a:solidFill>
                      <a:srgbClr val="C00000"/>
                    </a:solidFill>
                    <a:latin typeface="楷体" panose="02010609060101010101" pitchFamily="49" charset="-122"/>
                    <a:ea typeface="楷体" panose="02010609060101010101" pitchFamily="49" charset="-122"/>
                  </a:rPr>
                  <a:t>能力本位教材</a:t>
                </a:r>
                <a:endParaRPr lang="zh-CN" altLang="en-US" sz="2000" b="1">
                  <a:solidFill>
                    <a:srgbClr val="C00000"/>
                  </a:solidFill>
                  <a:latin typeface="楷体" panose="02010609060101010101" pitchFamily="49" charset="-122"/>
                  <a:ea typeface="楷体" panose="02010609060101010101" pitchFamily="49" charset="-122"/>
                </a:endParaRPr>
              </a:p>
              <a:p>
                <a:pPr algn="ctr"/>
                <a:r>
                  <a:rPr lang="zh-CN" altLang="en-US" sz="2000" b="1">
                    <a:solidFill>
                      <a:srgbClr val="C00000"/>
                    </a:solidFill>
                    <a:latin typeface="楷体" panose="02010609060101010101" pitchFamily="49" charset="-122"/>
                    <a:ea typeface="楷体" panose="02010609060101010101" pitchFamily="49" charset="-122"/>
                  </a:rPr>
                  <a:t>学生中心教材</a:t>
                </a:r>
                <a:endParaRPr lang="zh-CN" altLang="en-US" sz="2000" b="1">
                  <a:solidFill>
                    <a:srgbClr val="C00000"/>
                  </a:solidFill>
                  <a:latin typeface="楷体" panose="02010609060101010101" pitchFamily="49" charset="-122"/>
                  <a:ea typeface="楷体" panose="02010609060101010101" pitchFamily="49" charset="-122"/>
                </a:endParaRPr>
              </a:p>
              <a:p>
                <a:pPr algn="ctr"/>
                <a:r>
                  <a:rPr lang="zh-CN" altLang="en-US" sz="2000" b="1">
                    <a:solidFill>
                      <a:srgbClr val="C00000"/>
                    </a:solidFill>
                    <a:latin typeface="楷体" panose="02010609060101010101" pitchFamily="49" charset="-122"/>
                    <a:ea typeface="楷体" panose="02010609060101010101" pitchFamily="49" charset="-122"/>
                  </a:rPr>
                  <a:t>学习中心教材</a:t>
                </a:r>
                <a:endParaRPr lang="zh-CN" altLang="en-US" sz="2000" b="1">
                  <a:solidFill>
                    <a:srgbClr val="C00000"/>
                  </a:solidFill>
                  <a:latin typeface="楷体" panose="02010609060101010101" pitchFamily="49" charset="-122"/>
                  <a:ea typeface="楷体" panose="02010609060101010101" pitchFamily="49" charset="-122"/>
                </a:endParaRPr>
              </a:p>
            </p:txBody>
          </p:sp>
          <p:sp>
            <p:nvSpPr>
              <p:cNvPr id="8" name="右箭头 7"/>
              <p:cNvSpPr/>
              <p:nvPr/>
            </p:nvSpPr>
            <p:spPr>
              <a:xfrm>
                <a:off x="6225" y="3912"/>
                <a:ext cx="1693" cy="34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下箭头 8"/>
              <p:cNvSpPr/>
              <p:nvPr/>
            </p:nvSpPr>
            <p:spPr>
              <a:xfrm>
                <a:off x="6896" y="4164"/>
                <a:ext cx="291" cy="112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p:cNvPicPr>
                <a:picLocks noChangeAspect="1"/>
              </p:cNvPicPr>
              <p:nvPr/>
            </p:nvPicPr>
            <p:blipFill>
              <a:blip r:embed="rId1"/>
              <a:stretch>
                <a:fillRect/>
              </a:stretch>
            </p:blipFill>
            <p:spPr>
              <a:xfrm>
                <a:off x="4854" y="5287"/>
                <a:ext cx="4333" cy="4248"/>
              </a:xfrm>
              <a:prstGeom prst="rect">
                <a:avLst/>
              </a:prstGeom>
              <a:noFill/>
              <a:ln>
                <a:noFill/>
              </a:ln>
            </p:spPr>
          </p:pic>
        </p:grpSp>
        <p:sp>
          <p:nvSpPr>
            <p:cNvPr id="13" name="右大括号 12"/>
            <p:cNvSpPr/>
            <p:nvPr/>
          </p:nvSpPr>
          <p:spPr>
            <a:xfrm>
              <a:off x="9044" y="2710"/>
              <a:ext cx="665" cy="6449"/>
            </a:xfrm>
            <a:prstGeom prst="rightBrace">
              <a:avLst>
                <a:gd name="adj1" fmla="val 8333"/>
                <a:gd name="adj2" fmla="val 50271"/>
              </a:avLst>
            </a:prstGeom>
            <a:ln w="28575" cmpd="sng">
              <a:solidFill>
                <a:srgbClr val="006600"/>
              </a:solidFill>
              <a:prstDash val="solid"/>
            </a:ln>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4" name="矩形 13"/>
            <p:cNvSpPr/>
            <p:nvPr/>
          </p:nvSpPr>
          <p:spPr>
            <a:xfrm>
              <a:off x="9977" y="5412"/>
              <a:ext cx="3296" cy="1147"/>
            </a:xfrm>
            <a:prstGeom prst="rect">
              <a:avLst/>
            </a:prstGeom>
            <a:solidFill>
              <a:schemeClr val="accent2">
                <a:lumMod val="20000"/>
                <a:lumOff val="80000"/>
              </a:schemeClr>
            </a:solidFill>
            <a:ln w="28575" cmpd="sng">
              <a:solidFill>
                <a:srgbClr val="6600CC"/>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600" b="1">
                  <a:solidFill>
                    <a:srgbClr val="C00000"/>
                  </a:solidFill>
                  <a:latin typeface="微软雅黑" panose="020B0503020204020204" charset="-122"/>
                  <a:ea typeface="微软雅黑" panose="020B0503020204020204" charset="-122"/>
                </a:rPr>
                <a:t>宏观：促进类型转变</a:t>
              </a:r>
              <a:endParaRPr lang="zh-CN" altLang="en-US" sz="1600" b="1">
                <a:solidFill>
                  <a:srgbClr val="C00000"/>
                </a:solidFill>
                <a:latin typeface="微软雅黑" panose="020B0503020204020204" charset="-122"/>
                <a:ea typeface="微软雅黑" panose="020B0503020204020204" charset="-122"/>
              </a:endParaRPr>
            </a:p>
            <a:p>
              <a:pPr algn="ctr"/>
              <a:r>
                <a:rPr lang="zh-CN" altLang="en-US" sz="1600" b="1">
                  <a:solidFill>
                    <a:srgbClr val="C00000"/>
                  </a:solidFill>
                  <a:latin typeface="微软雅黑" panose="020B0503020204020204" charset="-122"/>
                  <a:ea typeface="微软雅黑" panose="020B0503020204020204" charset="-122"/>
                </a:rPr>
                <a:t>微观：促进三教改革</a:t>
              </a:r>
              <a:endParaRPr lang="zh-CN" altLang="en-US" sz="1600" b="1">
                <a:solidFill>
                  <a:srgbClr val="C00000"/>
                </a:solidFill>
                <a:latin typeface="微软雅黑" panose="020B0503020204020204" charset="-122"/>
                <a:ea typeface="微软雅黑" panose="020B0503020204020204" charset="-122"/>
              </a:endParaRPr>
            </a:p>
          </p:txBody>
        </p:sp>
      </p:grpSp>
      <p:sp>
        <p:nvSpPr>
          <p:cNvPr id="2" name="文本框 1"/>
          <p:cNvSpPr txBox="1"/>
          <p:nvPr/>
        </p:nvSpPr>
        <p:spPr>
          <a:xfrm>
            <a:off x="2077720" y="6019165"/>
            <a:ext cx="3757930" cy="521970"/>
          </a:xfrm>
          <a:prstGeom prst="rect">
            <a:avLst/>
          </a:prstGeom>
          <a:noFill/>
        </p:spPr>
        <p:txBody>
          <a:bodyPr wrap="none" rtlCol="0" anchor="t">
            <a:spAutoFit/>
          </a:bodyPr>
          <a:p>
            <a:r>
              <a:rPr lang="zh-CN" altLang="en-US" b="1">
                <a:solidFill>
                  <a:srgbClr val="660033"/>
                </a:solidFill>
                <a:latin typeface="楷体" panose="02010609060101010101" pitchFamily="49" charset="-122"/>
                <a:ea typeface="楷体" panose="02010609060101010101" pitchFamily="49" charset="-122"/>
                <a:sym typeface="+mn-ea"/>
              </a:rPr>
              <a:t>三教改革本质是一件事</a:t>
            </a:r>
            <a:endParaRPr lang="zh-CN" altLang="en-US" b="1">
              <a:solidFill>
                <a:srgbClr val="660033"/>
              </a:solidFill>
              <a:latin typeface="楷体" panose="02010609060101010101" pitchFamily="49" charset="-122"/>
              <a:ea typeface="楷体" panose="02010609060101010101" pitchFamily="49" charset="-122"/>
              <a:sym typeface="+mn-ea"/>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alpha val="50000"/>
          </a:schemeClr>
        </a:solidFill>
        <a:effectLst/>
      </p:bgPr>
    </p:bg>
    <p:spTree>
      <p:nvGrpSpPr>
        <p:cNvPr id="1" name=""/>
        <p:cNvGrpSpPr/>
        <p:nvPr/>
      </p:nvGrpSpPr>
      <p:grpSpPr/>
      <p:sp>
        <p:nvSpPr>
          <p:cNvPr id="3" name="文本框 2"/>
          <p:cNvSpPr txBox="1"/>
          <p:nvPr/>
        </p:nvSpPr>
        <p:spPr>
          <a:xfrm>
            <a:off x="2440305" y="520700"/>
            <a:ext cx="4125595" cy="583565"/>
          </a:xfrm>
          <a:prstGeom prst="rect">
            <a:avLst/>
          </a:prstGeom>
          <a:noFill/>
        </p:spPr>
        <p:txBody>
          <a:bodyPr wrap="square" rtlCol="0" anchor="t">
            <a:spAutoFit/>
          </a:bodyPr>
          <a:p>
            <a:r>
              <a:rPr lang="en-US" altLang="zh-CN" sz="3200"/>
              <a:t>    </a:t>
            </a:r>
            <a:endParaRPr lang="zh-CN" b="1">
              <a:solidFill>
                <a:schemeClr val="accent2"/>
              </a:solidFill>
              <a:latin typeface="微软雅黑" panose="020B0503020204020204" charset="-122"/>
              <a:ea typeface="微软雅黑" panose="020B0503020204020204" charset="-122"/>
            </a:endParaRPr>
          </a:p>
        </p:txBody>
      </p:sp>
      <p:sp>
        <p:nvSpPr>
          <p:cNvPr id="4" name="文本框 3"/>
          <p:cNvSpPr txBox="1"/>
          <p:nvPr/>
        </p:nvSpPr>
        <p:spPr>
          <a:xfrm>
            <a:off x="3291205" y="582295"/>
            <a:ext cx="2316480" cy="521970"/>
          </a:xfrm>
          <a:prstGeom prst="rect">
            <a:avLst/>
          </a:prstGeom>
          <a:noFill/>
        </p:spPr>
        <p:txBody>
          <a:bodyPr wrap="none" rtlCol="0" anchor="t">
            <a:spAutoFit/>
          </a:bodyPr>
          <a:p>
            <a:r>
              <a:rPr lang="zh-CN" altLang="en-US" b="1">
                <a:solidFill>
                  <a:schemeClr val="accent2"/>
                </a:solidFill>
                <a:latin typeface="微软雅黑" panose="020B0503020204020204" charset="-122"/>
                <a:ea typeface="微软雅黑" panose="020B0503020204020204" charset="-122"/>
                <a:sym typeface="+mn-ea"/>
              </a:rPr>
              <a:t>教材特点总结</a:t>
            </a:r>
            <a:endParaRPr lang="zh-CN" altLang="en-US" b="1">
              <a:solidFill>
                <a:schemeClr val="accent2"/>
              </a:solidFill>
              <a:latin typeface="微软雅黑" panose="020B0503020204020204" charset="-122"/>
              <a:ea typeface="微软雅黑" panose="020B0503020204020204" charset="-122"/>
              <a:sym typeface="+mn-ea"/>
            </a:endParaRPr>
          </a:p>
        </p:txBody>
      </p:sp>
      <p:sp>
        <p:nvSpPr>
          <p:cNvPr id="2" name="文本框 1"/>
          <p:cNvSpPr txBox="1"/>
          <p:nvPr/>
        </p:nvSpPr>
        <p:spPr>
          <a:xfrm>
            <a:off x="382270" y="1703070"/>
            <a:ext cx="8379460" cy="2676525"/>
          </a:xfrm>
          <a:prstGeom prst="rect">
            <a:avLst/>
          </a:prstGeom>
          <a:noFill/>
        </p:spPr>
        <p:txBody>
          <a:bodyPr wrap="square" rtlCol="0" anchor="t">
            <a:spAutoFit/>
          </a:bodyPr>
          <a:p>
            <a:pPr algn="l"/>
            <a:r>
              <a:rPr lang="en-US" altLang="zh-CN" sz="2400" b="1">
                <a:solidFill>
                  <a:srgbClr val="660033"/>
                </a:solidFill>
                <a:latin typeface="楷体" panose="02010609060101010101" pitchFamily="49" charset="-122"/>
                <a:ea typeface="楷体" panose="02010609060101010101" pitchFamily="49" charset="-122"/>
                <a:sym typeface="+mn-ea"/>
              </a:rPr>
              <a:t>1</a:t>
            </a:r>
            <a:r>
              <a:rPr lang="zh-CN" altLang="en-US" sz="2400" b="1">
                <a:solidFill>
                  <a:srgbClr val="660033"/>
                </a:solidFill>
                <a:latin typeface="楷体" panose="02010609060101010101" pitchFamily="49" charset="-122"/>
                <a:ea typeface="楷体" panose="02010609060101010101" pitchFamily="49" charset="-122"/>
                <a:sym typeface="+mn-ea"/>
              </a:rPr>
              <a:t>、</a:t>
            </a:r>
            <a:r>
              <a:rPr lang="zh-CN" altLang="en-US" sz="2400" b="1">
                <a:solidFill>
                  <a:srgbClr val="660033"/>
                </a:solidFill>
                <a:latin typeface="楷体" panose="02010609060101010101" pitchFamily="49" charset="-122"/>
                <a:ea typeface="楷体" panose="02010609060101010101" pitchFamily="49" charset="-122"/>
                <a:sym typeface="+mn-ea"/>
              </a:rPr>
              <a:t>以职教</a:t>
            </a:r>
            <a:r>
              <a:rPr lang="en-US" altLang="zh-CN" sz="2400" b="1">
                <a:solidFill>
                  <a:srgbClr val="660033"/>
                </a:solidFill>
                <a:latin typeface="楷体" panose="02010609060101010101" pitchFamily="49" charset="-122"/>
                <a:ea typeface="楷体" panose="02010609060101010101" pitchFamily="49" charset="-122"/>
                <a:sym typeface="+mn-ea"/>
              </a:rPr>
              <a:t>20</a:t>
            </a:r>
            <a:r>
              <a:rPr lang="zh-CN" altLang="en-US" sz="2400" b="1">
                <a:solidFill>
                  <a:srgbClr val="660033"/>
                </a:solidFill>
                <a:latin typeface="楷体" panose="02010609060101010101" pitchFamily="49" charset="-122"/>
                <a:ea typeface="楷体" panose="02010609060101010101" pitchFamily="49" charset="-122"/>
                <a:sym typeface="+mn-ea"/>
              </a:rPr>
              <a:t>条作为总指导，教材实现</a:t>
            </a:r>
            <a:r>
              <a:rPr lang="en-US" altLang="zh-CN" sz="2400" b="1">
                <a:solidFill>
                  <a:srgbClr val="660033"/>
                </a:solidFill>
                <a:latin typeface="楷体" panose="02010609060101010101" pitchFamily="49" charset="-122"/>
                <a:ea typeface="楷体" panose="02010609060101010101" pitchFamily="49" charset="-122"/>
                <a:sym typeface="+mn-ea"/>
              </a:rPr>
              <a:t>10</a:t>
            </a:r>
            <a:r>
              <a:rPr lang="zh-CN" altLang="en-US" sz="2400" b="1">
                <a:solidFill>
                  <a:srgbClr val="660033"/>
                </a:solidFill>
                <a:latin typeface="楷体" panose="02010609060101010101" pitchFamily="49" charset="-122"/>
                <a:ea typeface="楷体" panose="02010609060101010101" pitchFamily="49" charset="-122"/>
                <a:sym typeface="+mn-ea"/>
              </a:rPr>
              <a:t>个功能</a:t>
            </a:r>
            <a:endParaRPr lang="zh-CN" altLang="en-US" sz="2400" b="1">
              <a:solidFill>
                <a:srgbClr val="660033"/>
              </a:solidFill>
              <a:latin typeface="楷体" panose="02010609060101010101" pitchFamily="49" charset="-122"/>
              <a:ea typeface="楷体" panose="02010609060101010101" pitchFamily="49" charset="-122"/>
              <a:sym typeface="+mn-ea"/>
            </a:endParaRPr>
          </a:p>
          <a:p>
            <a:pPr algn="l"/>
            <a:r>
              <a:rPr lang="en-US" altLang="zh-CN" sz="2400" b="1">
                <a:solidFill>
                  <a:srgbClr val="660033"/>
                </a:solidFill>
                <a:latin typeface="楷体" panose="02010609060101010101" pitchFamily="49" charset="-122"/>
                <a:ea typeface="楷体" panose="02010609060101010101" pitchFamily="49" charset="-122"/>
                <a:sym typeface="+mn-ea"/>
              </a:rPr>
              <a:t>2</a:t>
            </a:r>
            <a:r>
              <a:rPr lang="zh-CN" altLang="en-US" sz="2400" b="1">
                <a:solidFill>
                  <a:srgbClr val="660033"/>
                </a:solidFill>
                <a:latin typeface="楷体" panose="02010609060101010101" pitchFamily="49" charset="-122"/>
                <a:ea typeface="楷体" panose="02010609060101010101" pitchFamily="49" charset="-122"/>
                <a:sym typeface="+mn-ea"/>
              </a:rPr>
              <a:t>、建立职业行动体系架构：以行动为逻辑主线重构知识</a:t>
            </a:r>
            <a:endParaRPr lang="zh-CN" altLang="en-US" sz="2400" b="1">
              <a:solidFill>
                <a:srgbClr val="660033"/>
              </a:solidFill>
              <a:latin typeface="楷体" panose="02010609060101010101" pitchFamily="49" charset="-122"/>
              <a:ea typeface="楷体" panose="02010609060101010101" pitchFamily="49" charset="-122"/>
              <a:sym typeface="+mn-ea"/>
            </a:endParaRPr>
          </a:p>
          <a:p>
            <a:r>
              <a:rPr lang="en-US" altLang="zh-CN" sz="2400" b="1">
                <a:solidFill>
                  <a:srgbClr val="660033"/>
                </a:solidFill>
                <a:latin typeface="楷体" panose="02010609060101010101" pitchFamily="49" charset="-122"/>
                <a:ea typeface="楷体" panose="02010609060101010101" pitchFamily="49" charset="-122"/>
                <a:sym typeface="+mn-ea"/>
              </a:rPr>
              <a:t>3</a:t>
            </a:r>
            <a:r>
              <a:rPr lang="zh-CN" altLang="en-US" sz="2400" b="1">
                <a:solidFill>
                  <a:srgbClr val="660033"/>
                </a:solidFill>
                <a:latin typeface="楷体" panose="02010609060101010101" pitchFamily="49" charset="-122"/>
                <a:ea typeface="楷体" panose="02010609060101010101" pitchFamily="49" charset="-122"/>
                <a:sym typeface="+mn-ea"/>
              </a:rPr>
              <a:t>、成果导向考核：学习成果（</a:t>
            </a:r>
            <a:r>
              <a:rPr lang="zh-CN" altLang="en-US" sz="2400" b="1">
                <a:solidFill>
                  <a:srgbClr val="00B050"/>
                </a:solidFill>
                <a:latin typeface="楷体" panose="02010609060101010101" pitchFamily="49" charset="-122"/>
                <a:ea typeface="楷体" panose="02010609060101010101" pitchFamily="49" charset="-122"/>
                <a:sym typeface="+mn-ea"/>
              </a:rPr>
              <a:t>迁移</a:t>
            </a:r>
            <a:r>
              <a:rPr lang="en-US" altLang="zh-CN" sz="2400" b="1">
                <a:solidFill>
                  <a:srgbClr val="00B050"/>
                </a:solidFill>
                <a:latin typeface="楷体" panose="02010609060101010101" pitchFamily="49" charset="-122"/>
                <a:ea typeface="楷体" panose="02010609060101010101" pitchFamily="49" charset="-122"/>
                <a:sym typeface="+mn-ea"/>
              </a:rPr>
              <a:t>+OBE+</a:t>
            </a:r>
            <a:r>
              <a:rPr lang="zh-CN" sz="2400" b="1">
                <a:solidFill>
                  <a:srgbClr val="00B050"/>
                </a:solidFill>
                <a:latin typeface="Calibri" panose="020F0502020204030204" pitchFamily="34" charset="0"/>
                <a:cs typeface="Times New Roman" panose="02020603050405020304" pitchFamily="18" charset="0"/>
                <a:sym typeface="+mn-ea"/>
              </a:rPr>
              <a:t>“</a:t>
            </a:r>
            <a:r>
              <a:rPr lang="en-US" altLang="zh-CN" sz="2400" b="1">
                <a:solidFill>
                  <a:srgbClr val="00B050"/>
                </a:solidFill>
                <a:latin typeface="楷体" panose="02010609060101010101" pitchFamily="49" charset="-122"/>
                <a:ea typeface="楷体" panose="02010609060101010101" pitchFamily="49" charset="-122"/>
                <a:sym typeface="+mn-ea"/>
              </a:rPr>
              <a:t>1+X</a:t>
            </a:r>
            <a:r>
              <a:rPr lang="en-US" altLang="zh-CN" sz="2400" b="1">
                <a:solidFill>
                  <a:srgbClr val="00B050"/>
                </a:solidFill>
                <a:latin typeface="楷体" panose="02010609060101010101" pitchFamily="49" charset="-122"/>
                <a:ea typeface="楷体" panose="02010609060101010101" pitchFamily="49" charset="-122"/>
                <a:sym typeface="+mn-ea"/>
              </a:rPr>
              <a:t>”</a:t>
            </a:r>
            <a:r>
              <a:rPr lang="zh-CN" altLang="en-US" sz="2400" b="1">
                <a:solidFill>
                  <a:srgbClr val="660033"/>
                </a:solidFill>
                <a:latin typeface="楷体" panose="02010609060101010101" pitchFamily="49" charset="-122"/>
                <a:ea typeface="楷体" panose="02010609060101010101" pitchFamily="49" charset="-122"/>
                <a:sym typeface="+mn-ea"/>
              </a:rPr>
              <a:t>）</a:t>
            </a:r>
            <a:endParaRPr lang="zh-CN" altLang="en-US" sz="2400" b="1">
              <a:solidFill>
                <a:srgbClr val="660033"/>
              </a:solidFill>
              <a:latin typeface="楷体" panose="02010609060101010101" pitchFamily="49" charset="-122"/>
              <a:ea typeface="楷体" panose="02010609060101010101" pitchFamily="49" charset="-122"/>
              <a:sym typeface="+mn-ea"/>
            </a:endParaRPr>
          </a:p>
          <a:p>
            <a:r>
              <a:rPr lang="en-US" altLang="zh-CN" sz="2400" b="1">
                <a:solidFill>
                  <a:srgbClr val="660033"/>
                </a:solidFill>
                <a:latin typeface="楷体" panose="02010609060101010101" pitchFamily="49" charset="-122"/>
                <a:ea typeface="楷体" panose="02010609060101010101" pitchFamily="49" charset="-122"/>
                <a:sym typeface="+mn-ea"/>
              </a:rPr>
              <a:t>4</a:t>
            </a:r>
            <a:r>
              <a:rPr lang="zh-CN" altLang="en-US" sz="2400" b="1">
                <a:solidFill>
                  <a:srgbClr val="660033"/>
                </a:solidFill>
                <a:latin typeface="楷体" panose="02010609060101010101" pitchFamily="49" charset="-122"/>
                <a:ea typeface="楷体" panose="02010609060101010101" pitchFamily="49" charset="-122"/>
                <a:sym typeface="+mn-ea"/>
              </a:rPr>
              <a:t>、职业行动与职业知识对应排版（</a:t>
            </a:r>
            <a:r>
              <a:rPr lang="zh-CN" altLang="en-US" sz="2400" b="1">
                <a:solidFill>
                  <a:srgbClr val="00B050"/>
                </a:solidFill>
                <a:latin typeface="楷体" panose="02010609060101010101" pitchFamily="49" charset="-122"/>
                <a:ea typeface="楷体" panose="02010609060101010101" pitchFamily="49" charset="-122"/>
                <a:sym typeface="+mn-ea"/>
              </a:rPr>
              <a:t>知识表格化</a:t>
            </a:r>
            <a:r>
              <a:rPr lang="zh-CN" altLang="en-US" sz="2400" b="1">
                <a:solidFill>
                  <a:srgbClr val="00B050"/>
                </a:solidFill>
                <a:latin typeface="楷体" panose="02010609060101010101" pitchFamily="49" charset="-122"/>
                <a:ea typeface="楷体" panose="02010609060101010101" pitchFamily="49" charset="-122"/>
                <a:sym typeface="+mn-ea"/>
              </a:rPr>
              <a:t>方便学习查阅</a:t>
            </a:r>
            <a:r>
              <a:rPr lang="zh-CN" altLang="en-US" sz="2400" b="1">
                <a:solidFill>
                  <a:srgbClr val="660033"/>
                </a:solidFill>
                <a:latin typeface="楷体" panose="02010609060101010101" pitchFamily="49" charset="-122"/>
                <a:ea typeface="楷体" panose="02010609060101010101" pitchFamily="49" charset="-122"/>
                <a:sym typeface="+mn-ea"/>
              </a:rPr>
              <a:t>）</a:t>
            </a:r>
            <a:endParaRPr lang="zh-CN" altLang="en-US" sz="2400" b="1">
              <a:solidFill>
                <a:srgbClr val="660033"/>
              </a:solidFill>
              <a:latin typeface="楷体" panose="02010609060101010101" pitchFamily="49" charset="-122"/>
              <a:ea typeface="楷体" panose="02010609060101010101" pitchFamily="49" charset="-122"/>
              <a:sym typeface="+mn-ea"/>
            </a:endParaRPr>
          </a:p>
          <a:p>
            <a:r>
              <a:rPr lang="en-US" altLang="zh-CN" sz="2400" b="1">
                <a:solidFill>
                  <a:srgbClr val="660033"/>
                </a:solidFill>
                <a:latin typeface="楷体" panose="02010609060101010101" pitchFamily="49" charset="-122"/>
                <a:ea typeface="楷体" panose="02010609060101010101" pitchFamily="49" charset="-122"/>
                <a:sym typeface="+mn-ea"/>
              </a:rPr>
              <a:t>5</a:t>
            </a:r>
            <a:r>
              <a:rPr lang="zh-CN" altLang="en-US" sz="2400" b="1">
                <a:solidFill>
                  <a:srgbClr val="660033"/>
                </a:solidFill>
                <a:latin typeface="楷体" panose="02010609060101010101" pitchFamily="49" charset="-122"/>
                <a:ea typeface="楷体" panose="02010609060101010101" pitchFamily="49" charset="-122"/>
                <a:sym typeface="+mn-ea"/>
              </a:rPr>
              <a:t>、课程思政体系（</a:t>
            </a:r>
            <a:r>
              <a:rPr lang="zh-CN" altLang="en-US" sz="2400" b="1">
                <a:solidFill>
                  <a:srgbClr val="00B050"/>
                </a:solidFill>
                <a:latin typeface="楷体" panose="02010609060101010101" pitchFamily="49" charset="-122"/>
                <a:ea typeface="楷体" panose="02010609060101010101" pitchFamily="49" charset="-122"/>
                <a:sym typeface="+mn-ea"/>
              </a:rPr>
              <a:t>标语式、镶嵌式、相融式</a:t>
            </a:r>
            <a:r>
              <a:rPr lang="en-US" altLang="zh-CN" sz="2400" b="1">
                <a:solidFill>
                  <a:srgbClr val="00B050"/>
                </a:solidFill>
                <a:latin typeface="楷体" panose="02010609060101010101" pitchFamily="49" charset="-122"/>
                <a:ea typeface="楷体" panose="02010609060101010101" pitchFamily="49" charset="-122"/>
                <a:sym typeface="+mn-ea"/>
              </a:rPr>
              <a:t>——</a:t>
            </a:r>
            <a:r>
              <a:rPr lang="zh-CN" altLang="en-US" sz="2400" b="1">
                <a:solidFill>
                  <a:srgbClr val="C00000"/>
                </a:solidFill>
                <a:latin typeface="楷体" panose="02010609060101010101" pitchFamily="49" charset="-122"/>
                <a:ea typeface="楷体" panose="02010609060101010101" pitchFamily="49" charset="-122"/>
                <a:sym typeface="+mn-ea"/>
              </a:rPr>
              <a:t>专思融合</a:t>
            </a:r>
            <a:r>
              <a:rPr lang="zh-CN" altLang="en-US" sz="2400" b="1">
                <a:solidFill>
                  <a:srgbClr val="660033"/>
                </a:solidFill>
                <a:latin typeface="楷体" panose="02010609060101010101" pitchFamily="49" charset="-122"/>
                <a:ea typeface="楷体" panose="02010609060101010101" pitchFamily="49" charset="-122"/>
                <a:sym typeface="+mn-ea"/>
              </a:rPr>
              <a:t>）</a:t>
            </a:r>
            <a:endParaRPr lang="zh-CN" altLang="en-US" sz="2400" b="1">
              <a:solidFill>
                <a:srgbClr val="660033"/>
              </a:solidFill>
              <a:latin typeface="楷体" panose="02010609060101010101" pitchFamily="49" charset="-122"/>
              <a:ea typeface="楷体" panose="02010609060101010101" pitchFamily="49" charset="-122"/>
              <a:sym typeface="+mn-ea"/>
            </a:endParaRPr>
          </a:p>
          <a:p>
            <a:r>
              <a:rPr lang="en-US" altLang="zh-CN" sz="2400" b="1">
                <a:solidFill>
                  <a:srgbClr val="660033"/>
                </a:solidFill>
                <a:latin typeface="楷体" panose="02010609060101010101" pitchFamily="49" charset="-122"/>
                <a:ea typeface="楷体" panose="02010609060101010101" pitchFamily="49" charset="-122"/>
                <a:sym typeface="+mn-ea"/>
              </a:rPr>
              <a:t>6</a:t>
            </a:r>
            <a:r>
              <a:rPr lang="zh-CN" altLang="en-US" sz="2400" b="1">
                <a:solidFill>
                  <a:srgbClr val="660033"/>
                </a:solidFill>
                <a:latin typeface="楷体" panose="02010609060101010101" pitchFamily="49" charset="-122"/>
                <a:ea typeface="楷体" panose="02010609060101010101" pitchFamily="49" charset="-122"/>
                <a:sym typeface="+mn-ea"/>
              </a:rPr>
              <a:t>、创新创业体系（</a:t>
            </a:r>
            <a:r>
              <a:rPr lang="zh-CN" altLang="en-US" sz="2400" b="1">
                <a:solidFill>
                  <a:srgbClr val="00B050"/>
                </a:solidFill>
                <a:latin typeface="楷体" panose="02010609060101010101" pitchFamily="49" charset="-122"/>
                <a:ea typeface="楷体" panose="02010609060101010101" pitchFamily="49" charset="-122"/>
                <a:sym typeface="+mn-ea"/>
              </a:rPr>
              <a:t>标语式、镶嵌式、相融式</a:t>
            </a:r>
            <a:r>
              <a:rPr lang="en-US" altLang="zh-CN" sz="2400" b="1">
                <a:solidFill>
                  <a:srgbClr val="00B050"/>
                </a:solidFill>
                <a:latin typeface="楷体" panose="02010609060101010101" pitchFamily="49" charset="-122"/>
                <a:ea typeface="楷体" panose="02010609060101010101" pitchFamily="49" charset="-122"/>
                <a:sym typeface="+mn-ea"/>
              </a:rPr>
              <a:t>——</a:t>
            </a:r>
            <a:r>
              <a:rPr lang="zh-CN" altLang="en-US" sz="2400" b="1">
                <a:solidFill>
                  <a:srgbClr val="C00000"/>
                </a:solidFill>
                <a:latin typeface="楷体" panose="02010609060101010101" pitchFamily="49" charset="-122"/>
                <a:ea typeface="楷体" panose="02010609060101010101" pitchFamily="49" charset="-122"/>
                <a:sym typeface="+mn-ea"/>
              </a:rPr>
              <a:t>专创融合</a:t>
            </a:r>
            <a:r>
              <a:rPr lang="zh-CN" altLang="en-US" sz="2400" b="1">
                <a:solidFill>
                  <a:srgbClr val="660033"/>
                </a:solidFill>
                <a:latin typeface="楷体" panose="02010609060101010101" pitchFamily="49" charset="-122"/>
                <a:ea typeface="楷体" panose="02010609060101010101" pitchFamily="49" charset="-122"/>
                <a:sym typeface="+mn-ea"/>
              </a:rPr>
              <a:t>）</a:t>
            </a:r>
            <a:endParaRPr lang="zh-CN" altLang="en-US" sz="2400" b="1">
              <a:solidFill>
                <a:srgbClr val="660033"/>
              </a:solidFill>
              <a:latin typeface="楷体" panose="02010609060101010101" pitchFamily="49" charset="-122"/>
              <a:ea typeface="楷体" panose="02010609060101010101" pitchFamily="49" charset="-122"/>
              <a:sym typeface="+mn-ea"/>
            </a:endParaRPr>
          </a:p>
          <a:p>
            <a:r>
              <a:rPr lang="en-US" altLang="zh-CN" sz="2400" b="1">
                <a:solidFill>
                  <a:srgbClr val="660033"/>
                </a:solidFill>
                <a:latin typeface="楷体" panose="02010609060101010101" pitchFamily="49" charset="-122"/>
                <a:ea typeface="楷体" panose="02010609060101010101" pitchFamily="49" charset="-122"/>
                <a:sym typeface="+mn-ea"/>
              </a:rPr>
              <a:t>7</a:t>
            </a:r>
            <a:r>
              <a:rPr lang="zh-CN" altLang="en-US" sz="2400" b="1">
                <a:solidFill>
                  <a:srgbClr val="660033"/>
                </a:solidFill>
                <a:latin typeface="楷体" panose="02010609060101010101" pitchFamily="49" charset="-122"/>
                <a:ea typeface="楷体" panose="02010609060101010101" pitchFamily="49" charset="-122"/>
                <a:sym typeface="+mn-ea"/>
              </a:rPr>
              <a:t>、</a:t>
            </a:r>
            <a:r>
              <a:rPr lang="en-US" altLang="zh-CN" sz="2400" b="1">
                <a:solidFill>
                  <a:srgbClr val="660033"/>
                </a:solidFill>
                <a:latin typeface="楷体" panose="02010609060101010101" pitchFamily="49" charset="-122"/>
                <a:ea typeface="楷体" panose="02010609060101010101" pitchFamily="49" charset="-122"/>
                <a:sym typeface="+mn-ea"/>
              </a:rPr>
              <a:t>1+x</a:t>
            </a:r>
            <a:r>
              <a:rPr lang="zh-CN" altLang="en-US" sz="2400" b="1">
                <a:solidFill>
                  <a:srgbClr val="660033"/>
                </a:solidFill>
                <a:latin typeface="楷体" panose="02010609060101010101" pitchFamily="49" charset="-122"/>
                <a:ea typeface="楷体" panose="02010609060101010101" pitchFamily="49" charset="-122"/>
                <a:sym typeface="+mn-ea"/>
              </a:rPr>
              <a:t>，充分考虑</a:t>
            </a:r>
            <a:r>
              <a:rPr lang="en-US" altLang="zh-CN" sz="2400" b="1">
                <a:solidFill>
                  <a:srgbClr val="660033"/>
                </a:solidFill>
                <a:latin typeface="楷体" panose="02010609060101010101" pitchFamily="49" charset="-122"/>
                <a:ea typeface="楷体" panose="02010609060101010101" pitchFamily="49" charset="-122"/>
                <a:sym typeface="+mn-ea"/>
              </a:rPr>
              <a:t>x</a:t>
            </a:r>
            <a:r>
              <a:rPr lang="zh-CN" altLang="en-US" sz="2400" b="1">
                <a:solidFill>
                  <a:srgbClr val="660033"/>
                </a:solidFill>
                <a:latin typeface="楷体" panose="02010609060101010101" pitchFamily="49" charset="-122"/>
                <a:ea typeface="楷体" panose="02010609060101010101" pitchFamily="49" charset="-122"/>
                <a:sym typeface="+mn-ea"/>
              </a:rPr>
              <a:t>的权重</a:t>
            </a:r>
            <a:r>
              <a:rPr lang="en-US" altLang="zh-CN" sz="2400" b="1">
                <a:solidFill>
                  <a:srgbClr val="660033"/>
                </a:solidFill>
                <a:latin typeface="楷体" panose="02010609060101010101" pitchFamily="49" charset="-122"/>
                <a:ea typeface="楷体" panose="02010609060101010101" pitchFamily="49" charset="-122"/>
                <a:sym typeface="+mn-ea"/>
              </a:rPr>
              <a:t>——</a:t>
            </a:r>
            <a:r>
              <a:rPr lang="zh-CN" altLang="en-US" sz="2400" b="1">
                <a:solidFill>
                  <a:srgbClr val="C00000"/>
                </a:solidFill>
                <a:latin typeface="楷体" panose="02010609060101010101" pitchFamily="49" charset="-122"/>
                <a:ea typeface="楷体" panose="02010609060101010101" pitchFamily="49" charset="-122"/>
                <a:sym typeface="+mn-ea"/>
              </a:rPr>
              <a:t>实现</a:t>
            </a:r>
            <a:r>
              <a:rPr lang="en-US" altLang="zh-CN" sz="2400" b="1">
                <a:solidFill>
                  <a:srgbClr val="C00000"/>
                </a:solidFill>
                <a:latin typeface="楷体" panose="02010609060101010101" pitchFamily="49" charset="-122"/>
                <a:ea typeface="楷体" panose="02010609060101010101" pitchFamily="49" charset="-122"/>
                <a:sym typeface="+mn-ea"/>
              </a:rPr>
              <a:t>1+x</a:t>
            </a:r>
            <a:r>
              <a:rPr lang="zh-CN" altLang="en-US" sz="2400" b="1">
                <a:solidFill>
                  <a:srgbClr val="C00000"/>
                </a:solidFill>
                <a:latin typeface="楷体" panose="02010609060101010101" pitchFamily="49" charset="-122"/>
                <a:ea typeface="楷体" panose="02010609060101010101" pitchFamily="49" charset="-122"/>
                <a:sym typeface="+mn-ea"/>
              </a:rPr>
              <a:t>融合</a:t>
            </a:r>
            <a:endParaRPr lang="en-US" altLang="zh-CN" sz="2400" b="1">
              <a:solidFill>
                <a:srgbClr val="C00000"/>
              </a:solidFill>
              <a:latin typeface="楷体" panose="02010609060101010101" pitchFamily="49" charset="-122"/>
              <a:ea typeface="楷体" panose="02010609060101010101" pitchFamily="49" charset="-122"/>
              <a:sym typeface="+mn-ea"/>
            </a:endParaRPr>
          </a:p>
        </p:txBody>
      </p:sp>
      <p:sp>
        <p:nvSpPr>
          <p:cNvPr id="5" name="文本框 4"/>
          <p:cNvSpPr txBox="1"/>
          <p:nvPr/>
        </p:nvSpPr>
        <p:spPr>
          <a:xfrm>
            <a:off x="1250315" y="5711190"/>
            <a:ext cx="6583680" cy="521970"/>
          </a:xfrm>
          <a:prstGeom prst="rect">
            <a:avLst/>
          </a:prstGeom>
          <a:noFill/>
        </p:spPr>
        <p:txBody>
          <a:bodyPr wrap="none" rtlCol="0" anchor="t">
            <a:spAutoFit/>
          </a:bodyPr>
          <a:p>
            <a:r>
              <a:rPr lang="zh-CN" altLang="en-US" b="1">
                <a:solidFill>
                  <a:srgbClr val="FF0000"/>
                </a:solidFill>
                <a:latin typeface="微软雅黑" panose="020B0503020204020204" charset="-122"/>
                <a:ea typeface="微软雅黑" panose="020B0503020204020204" charset="-122"/>
                <a:sym typeface="+mn-ea"/>
              </a:rPr>
              <a:t>充分体现新型、活页式、工作手册式特征</a:t>
            </a:r>
            <a:endParaRPr lang="zh-CN" altLang="en-US" b="1">
              <a:solidFill>
                <a:srgbClr val="FF0000"/>
              </a:solidFill>
              <a:latin typeface="微软雅黑" panose="020B0503020204020204" charset="-122"/>
              <a:ea typeface="微软雅黑" panose="020B0503020204020204" charset="-122"/>
              <a:sym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alpha val="50000"/>
          </a:schemeClr>
        </a:solidFill>
        <a:effectLst/>
      </p:bgPr>
    </p:bg>
    <p:spTree>
      <p:nvGrpSpPr>
        <p:cNvPr id="1" name=""/>
        <p:cNvGrpSpPr/>
        <p:nvPr/>
      </p:nvGrpSpPr>
      <p:grpSpPr/>
      <p:sp>
        <p:nvSpPr>
          <p:cNvPr id="4" name="文本框 3"/>
          <p:cNvSpPr txBox="1"/>
          <p:nvPr/>
        </p:nvSpPr>
        <p:spPr>
          <a:xfrm>
            <a:off x="1250315" y="762635"/>
            <a:ext cx="3465830" cy="521970"/>
          </a:xfrm>
          <a:prstGeom prst="rect">
            <a:avLst/>
          </a:prstGeom>
          <a:noFill/>
        </p:spPr>
        <p:txBody>
          <a:bodyPr wrap="none" rtlCol="0" anchor="t">
            <a:spAutoFit/>
          </a:bodyPr>
          <a:p>
            <a:r>
              <a:rPr lang="zh-CN" altLang="en-US" b="1">
                <a:solidFill>
                  <a:schemeClr val="accent2"/>
                </a:solidFill>
                <a:latin typeface="微软雅黑" panose="020B0503020204020204" charset="-122"/>
                <a:ea typeface="微软雅黑" panose="020B0503020204020204" charset="-122"/>
                <a:sym typeface="+mn-ea"/>
              </a:rPr>
              <a:t>教材编写实践：</a:t>
            </a:r>
            <a:r>
              <a:rPr lang="en-US" altLang="zh-CN" b="1">
                <a:solidFill>
                  <a:schemeClr val="accent2"/>
                </a:solidFill>
                <a:latin typeface="微软雅黑" panose="020B0503020204020204" charset="-122"/>
                <a:ea typeface="微软雅黑" panose="020B0503020204020204" charset="-122"/>
                <a:sym typeface="+mn-ea"/>
              </a:rPr>
              <a:t>16</a:t>
            </a:r>
            <a:r>
              <a:rPr lang="zh-CN" altLang="en-US" b="1">
                <a:solidFill>
                  <a:schemeClr val="accent2"/>
                </a:solidFill>
                <a:latin typeface="微软雅黑" panose="020B0503020204020204" charset="-122"/>
                <a:ea typeface="微软雅黑" panose="020B0503020204020204" charset="-122"/>
                <a:sym typeface="+mn-ea"/>
              </a:rPr>
              <a:t>门</a:t>
            </a:r>
            <a:endParaRPr lang="zh-CN" altLang="en-US" b="1">
              <a:solidFill>
                <a:schemeClr val="accent2"/>
              </a:solidFill>
              <a:latin typeface="微软雅黑" panose="020B0503020204020204" charset="-122"/>
              <a:ea typeface="微软雅黑" panose="020B0503020204020204" charset="-122"/>
              <a:sym typeface="+mn-ea"/>
            </a:endParaRPr>
          </a:p>
        </p:txBody>
      </p:sp>
      <p:graphicFrame>
        <p:nvGraphicFramePr>
          <p:cNvPr id="6" name="表格 5"/>
          <p:cNvGraphicFramePr/>
          <p:nvPr>
            <p:custDataLst>
              <p:tags r:id="rId1"/>
            </p:custDataLst>
          </p:nvPr>
        </p:nvGraphicFramePr>
        <p:xfrm>
          <a:off x="1487170" y="1725295"/>
          <a:ext cx="2895600" cy="3413760"/>
        </p:xfrm>
        <a:graphic>
          <a:graphicData uri="http://schemas.openxmlformats.org/drawingml/2006/table">
            <a:tbl>
              <a:tblPr firstRow="1" bandRow="1">
                <a:tableStyleId>{5940675A-B579-460E-94D1-54222C63F5DA}</a:tableStyleId>
              </a:tblPr>
              <a:tblGrid>
                <a:gridCol w="506095"/>
                <a:gridCol w="2389505"/>
              </a:tblGrid>
              <a:tr h="184150">
                <a:tc>
                  <a:txBody>
                    <a:bodyPr/>
                    <a:p>
                      <a:pPr algn="ctr">
                        <a:buNone/>
                      </a:pPr>
                      <a:r>
                        <a:rPr lang="en-US" sz="1000" b="1">
                          <a:solidFill>
                            <a:srgbClr val="0070C0"/>
                          </a:solidFill>
                          <a:latin typeface="宋体" panose="02010600030101010101" pitchFamily="2" charset="-122"/>
                          <a:ea typeface="宋体" panose="02010600030101010101" pitchFamily="2" charset="-122"/>
                          <a:cs typeface="宋体" panose="02010600030101010101" pitchFamily="2" charset="-122"/>
                        </a:rPr>
                        <a:t>序号</a:t>
                      </a:r>
                      <a:endParaRPr lang="en-US" altLang="en-US" sz="1000" b="1">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lgn="ctr">
                        <a:buNone/>
                      </a:pPr>
                      <a:r>
                        <a:rPr lang="en-US" sz="1000" b="1">
                          <a:solidFill>
                            <a:srgbClr val="0070C0"/>
                          </a:solidFill>
                          <a:latin typeface="宋体" panose="02010600030101010101" pitchFamily="2" charset="-122"/>
                          <a:ea typeface="宋体" panose="02010600030101010101" pitchFamily="2" charset="-122"/>
                          <a:cs typeface="宋体" panose="02010600030101010101" pitchFamily="2" charset="-122"/>
                        </a:rPr>
                        <a:t>教材名称</a:t>
                      </a:r>
                      <a:endParaRPr lang="en-US" altLang="en-US" sz="1000" b="1">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259715">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1</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100">
                          <a:solidFill>
                            <a:srgbClr val="00B050"/>
                          </a:solidFill>
                          <a:latin typeface="宋体" panose="02010600030101010101" pitchFamily="2" charset="-122"/>
                          <a:ea typeface="宋体" panose="02010600030101010101" pitchFamily="2" charset="-122"/>
                          <a:cs typeface="宋体" panose="02010600030101010101" pitchFamily="2" charset="-122"/>
                        </a:rPr>
                        <a:t>汽车发动机构造与检测</a:t>
                      </a:r>
                      <a:endParaRPr lang="en-US" altLang="en-US" sz="11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201930">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2</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100">
                          <a:solidFill>
                            <a:srgbClr val="00B050"/>
                          </a:solidFill>
                          <a:latin typeface="宋体" panose="02010600030101010101" pitchFamily="2" charset="-122"/>
                          <a:ea typeface="宋体" panose="02010600030101010101" pitchFamily="2" charset="-122"/>
                          <a:cs typeface="宋体" panose="02010600030101010101" pitchFamily="2" charset="-122"/>
                        </a:rPr>
                        <a:t>汽车底盘构造与检测</a:t>
                      </a:r>
                      <a:endParaRPr lang="en-US" altLang="en-US" sz="11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201295">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3</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100">
                          <a:solidFill>
                            <a:srgbClr val="00B050"/>
                          </a:solidFill>
                          <a:latin typeface="宋体" panose="02010600030101010101" pitchFamily="2" charset="-122"/>
                          <a:ea typeface="宋体" panose="02010600030101010101" pitchFamily="2" charset="-122"/>
                          <a:cs typeface="宋体" panose="02010600030101010101" pitchFamily="2" charset="-122"/>
                        </a:rPr>
                        <a:t>汽车电器设备构造与检测</a:t>
                      </a:r>
                      <a:endParaRPr lang="en-US" altLang="en-US" sz="11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201295">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4</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100">
                          <a:solidFill>
                            <a:srgbClr val="00B050"/>
                          </a:solidFill>
                          <a:latin typeface="宋体" panose="02010600030101010101" pitchFamily="2" charset="-122"/>
                          <a:ea typeface="宋体" panose="02010600030101010101" pitchFamily="2" charset="-122"/>
                          <a:cs typeface="宋体" panose="02010600030101010101" pitchFamily="2" charset="-122"/>
                        </a:rPr>
                        <a:t>汽车发动机故障诊断与维修</a:t>
                      </a:r>
                      <a:endParaRPr lang="en-US" altLang="en-US" sz="11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201295">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5</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100">
                          <a:solidFill>
                            <a:srgbClr val="00B050"/>
                          </a:solidFill>
                          <a:latin typeface="宋体" panose="02010600030101010101" pitchFamily="2" charset="-122"/>
                          <a:ea typeface="宋体" panose="02010600030101010101" pitchFamily="2" charset="-122"/>
                          <a:cs typeface="宋体" panose="02010600030101010101" pitchFamily="2" charset="-122"/>
                        </a:rPr>
                        <a:t>汽车底盘故障诊断与维修</a:t>
                      </a:r>
                      <a:endParaRPr lang="en-US" altLang="en-US" sz="11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201295">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6</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100">
                          <a:solidFill>
                            <a:srgbClr val="00B050"/>
                          </a:solidFill>
                          <a:latin typeface="宋体" panose="02010600030101010101" pitchFamily="2" charset="-122"/>
                          <a:ea typeface="宋体" panose="02010600030101010101" pitchFamily="2" charset="-122"/>
                          <a:cs typeface="宋体" panose="02010600030101010101" pitchFamily="2" charset="-122"/>
                        </a:rPr>
                        <a:t>汽车自动变速器故障诊断与维修</a:t>
                      </a:r>
                      <a:endParaRPr lang="en-US" altLang="en-US" sz="11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201930">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7</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100">
                          <a:solidFill>
                            <a:srgbClr val="00B050"/>
                          </a:solidFill>
                          <a:latin typeface="宋体" panose="02010600030101010101" pitchFamily="2" charset="-122"/>
                          <a:ea typeface="宋体" panose="02010600030101010101" pitchFamily="2" charset="-122"/>
                          <a:cs typeface="宋体" panose="02010600030101010101" pitchFamily="2" charset="-122"/>
                        </a:rPr>
                        <a:t>汽车电器故障诊断与维修</a:t>
                      </a:r>
                      <a:endParaRPr lang="en-US" altLang="en-US" sz="11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201295">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8</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100">
                          <a:solidFill>
                            <a:srgbClr val="00B050"/>
                          </a:solidFill>
                          <a:latin typeface="宋体" panose="02010600030101010101" pitchFamily="2" charset="-122"/>
                          <a:ea typeface="宋体" panose="02010600030101010101" pitchFamily="2" charset="-122"/>
                          <a:cs typeface="宋体" panose="02010600030101010101" pitchFamily="2" charset="-122"/>
                        </a:rPr>
                        <a:t>汽车网络故障诊断与维修</a:t>
                      </a:r>
                      <a:endParaRPr lang="en-US" altLang="en-US" sz="11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187960">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9</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000">
                          <a:solidFill>
                            <a:srgbClr val="00B050"/>
                          </a:solidFill>
                          <a:latin typeface="宋体" panose="02010600030101010101" pitchFamily="2" charset="-122"/>
                          <a:ea typeface="宋体" panose="02010600030101010101" pitchFamily="2" charset="-122"/>
                          <a:cs typeface="宋体" panose="02010600030101010101" pitchFamily="2" charset="-122"/>
                        </a:rPr>
                        <a:t>汽车零部件识图与CAD</a:t>
                      </a:r>
                      <a:endParaRPr lang="en-US" altLang="en-US" sz="10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245110">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10</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100">
                          <a:solidFill>
                            <a:srgbClr val="00B050"/>
                          </a:solidFill>
                          <a:latin typeface="宋体" panose="02010600030101010101" pitchFamily="2" charset="-122"/>
                          <a:ea typeface="宋体" panose="02010600030101010101" pitchFamily="2" charset="-122"/>
                          <a:cs typeface="宋体" panose="02010600030101010101" pitchFamily="2" charset="-122"/>
                        </a:rPr>
                        <a:t>汽车整车拆装</a:t>
                      </a:r>
                      <a:endParaRPr lang="en-US" altLang="en-US" sz="11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187960">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11</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000">
                          <a:solidFill>
                            <a:srgbClr val="00B050"/>
                          </a:solidFill>
                          <a:latin typeface="宋体" panose="02010600030101010101" pitchFamily="2" charset="-122"/>
                          <a:ea typeface="宋体" panose="02010600030101010101" pitchFamily="2" charset="-122"/>
                          <a:cs typeface="宋体" panose="02010600030101010101" pitchFamily="2" charset="-122"/>
                        </a:rPr>
                        <a:t>汽车销售服务接待流程</a:t>
                      </a:r>
                      <a:endParaRPr lang="en-US" altLang="en-US" sz="10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187325">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12</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000">
                          <a:solidFill>
                            <a:srgbClr val="00B050"/>
                          </a:solidFill>
                          <a:latin typeface="宋体" panose="02010600030101010101" pitchFamily="2" charset="-122"/>
                          <a:ea typeface="宋体" panose="02010600030101010101" pitchFamily="2" charset="-122"/>
                          <a:cs typeface="宋体" panose="02010600030101010101" pitchFamily="2" charset="-122"/>
                        </a:rPr>
                        <a:t>汽车售后服务接待流程</a:t>
                      </a:r>
                      <a:endParaRPr lang="en-US" altLang="en-US" sz="10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187960">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13</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000">
                          <a:solidFill>
                            <a:srgbClr val="00B050"/>
                          </a:solidFill>
                          <a:latin typeface="宋体" panose="02010600030101010101" pitchFamily="2" charset="-122"/>
                          <a:ea typeface="宋体" panose="02010600030101010101" pitchFamily="2" charset="-122"/>
                          <a:cs typeface="宋体" panose="02010600030101010101" pitchFamily="2" charset="-122"/>
                        </a:rPr>
                        <a:t>汽车英语</a:t>
                      </a:r>
                      <a:endParaRPr lang="en-US" altLang="en-US" sz="10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187960">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14</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000">
                          <a:solidFill>
                            <a:srgbClr val="00B050"/>
                          </a:solidFill>
                          <a:latin typeface="宋体" panose="02010600030101010101" pitchFamily="2" charset="-122"/>
                          <a:ea typeface="宋体" panose="02010600030101010101" pitchFamily="2" charset="-122"/>
                          <a:cs typeface="宋体" panose="02010600030101010101" pitchFamily="2" charset="-122"/>
                        </a:rPr>
                        <a:t>汽车电工电子</a:t>
                      </a:r>
                      <a:endParaRPr lang="en-US" altLang="en-US" sz="10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187325">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15</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000">
                          <a:solidFill>
                            <a:srgbClr val="00B050"/>
                          </a:solidFill>
                          <a:latin typeface="宋体" panose="02010600030101010101" pitchFamily="2" charset="-122"/>
                          <a:ea typeface="宋体" panose="02010600030101010101" pitchFamily="2" charset="-122"/>
                          <a:cs typeface="宋体" panose="02010600030101010101" pitchFamily="2" charset="-122"/>
                        </a:rPr>
                        <a:t>二手车鉴定与评估</a:t>
                      </a:r>
                      <a:endParaRPr lang="en-US" altLang="en-US" sz="10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r h="187960">
                <a:tc>
                  <a:txBody>
                    <a:bodyPr/>
                    <a:p>
                      <a:pPr algn="ctr">
                        <a:buNone/>
                      </a:pPr>
                      <a:r>
                        <a:rPr lang="en-US" sz="1000">
                          <a:solidFill>
                            <a:srgbClr val="0070C0"/>
                          </a:solidFill>
                          <a:latin typeface="宋体" panose="02010600030101010101" pitchFamily="2" charset="-122"/>
                          <a:ea typeface="宋体" panose="02010600030101010101" pitchFamily="2" charset="-122"/>
                          <a:cs typeface="宋体" panose="02010600030101010101" pitchFamily="2" charset="-122"/>
                        </a:rPr>
                        <a:t>16</a:t>
                      </a:r>
                      <a:endParaRPr lang="en-US" altLang="en-US" sz="1000">
                        <a:solidFill>
                          <a:srgbClr val="0070C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ctr">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c>
                  <a:txBody>
                    <a:bodyPr/>
                    <a:p>
                      <a:pPr>
                        <a:buNone/>
                      </a:pPr>
                      <a:r>
                        <a:rPr lang="en-US" sz="1000">
                          <a:solidFill>
                            <a:srgbClr val="00B050"/>
                          </a:solidFill>
                          <a:latin typeface="宋体" panose="02010600030101010101" pitchFamily="2" charset="-122"/>
                          <a:ea typeface="宋体" panose="02010600030101010101" pitchFamily="2" charset="-122"/>
                          <a:cs typeface="宋体" panose="02010600030101010101" pitchFamily="2" charset="-122"/>
                        </a:rPr>
                        <a:t>汽车维护与保养</a:t>
                      </a:r>
                      <a:endParaRPr lang="en-US" altLang="en-US" sz="1000">
                        <a:solidFill>
                          <a:srgbClr val="00B050"/>
                        </a:solidFill>
                        <a:latin typeface="宋体" panose="02010600030101010101" pitchFamily="2" charset="-122"/>
                        <a:ea typeface="宋体" panose="02010600030101010101" pitchFamily="2" charset="-122"/>
                        <a:cs typeface="宋体" panose="02010600030101010101" pitchFamily="2" charset="-122"/>
                      </a:endParaRPr>
                    </a:p>
                  </a:txBody>
                  <a:tcPr marL="9525" marR="9525" marT="9525" marB="0" vert="horz" anchor="b">
                    <a:lnL w="19050" cap="flat" cmpd="sng">
                      <a:solidFill>
                        <a:srgbClr val="582227"/>
                      </a:solidFill>
                      <a:prstDash val="solid"/>
                      <a:headEnd type="none" w="med" len="med"/>
                      <a:tailEnd type="none" w="med" len="med"/>
                    </a:lnL>
                    <a:lnR w="19050" cap="flat" cmpd="sng">
                      <a:solidFill>
                        <a:srgbClr val="582227"/>
                      </a:solidFill>
                      <a:prstDash val="solid"/>
                      <a:headEnd type="none" w="med" len="med"/>
                      <a:tailEnd type="none" w="med" len="med"/>
                    </a:lnR>
                    <a:lnT w="19050" cap="flat" cmpd="sng">
                      <a:solidFill>
                        <a:srgbClr val="582227"/>
                      </a:solidFill>
                      <a:prstDash val="solid"/>
                      <a:headEnd type="none" w="med" len="med"/>
                      <a:tailEnd type="none" w="med" len="med"/>
                    </a:lnT>
                    <a:lnB w="19050" cap="flat" cmpd="sng">
                      <a:solidFill>
                        <a:srgbClr val="582227"/>
                      </a:solidFill>
                      <a:prstDash val="solid"/>
                      <a:headEnd type="none" w="med" len="med"/>
                      <a:tailEnd type="none" w="med" len="med"/>
                    </a:lnB>
                    <a:lnTlToBr>
                      <a:noFill/>
                    </a:lnTlToBr>
                    <a:lnBlToTr>
                      <a:noFill/>
                    </a:lnBlToTr>
                    <a:noFill/>
                  </a:tcPr>
                </a:tc>
              </a:tr>
            </a:tbl>
          </a:graphicData>
        </a:graphic>
      </p:graphicFrame>
      <p:sp>
        <p:nvSpPr>
          <p:cNvPr id="7" name="文本框 6"/>
          <p:cNvSpPr txBox="1"/>
          <p:nvPr/>
        </p:nvSpPr>
        <p:spPr>
          <a:xfrm>
            <a:off x="1339850" y="5704205"/>
            <a:ext cx="6464300" cy="460375"/>
          </a:xfrm>
          <a:prstGeom prst="rect">
            <a:avLst/>
          </a:prstGeom>
          <a:noFill/>
        </p:spPr>
        <p:txBody>
          <a:bodyPr wrap="square" rtlCol="0" anchor="t">
            <a:spAutoFit/>
          </a:bodyPr>
          <a:p>
            <a:r>
              <a:rPr lang="zh-CN" altLang="en-US" sz="2400" b="1">
                <a:solidFill>
                  <a:srgbClr val="660033"/>
                </a:solidFill>
                <a:latin typeface="微软雅黑" panose="020B0503020204020204" charset="-122"/>
                <a:ea typeface="微软雅黑" panose="020B0503020204020204" charset="-122"/>
                <a:sym typeface="+mn-ea"/>
              </a:rPr>
              <a:t>是一次老师思想变革！三教改革突破切入点！</a:t>
            </a:r>
            <a:endParaRPr lang="zh-CN" altLang="en-US" sz="2400" b="1">
              <a:solidFill>
                <a:srgbClr val="660033"/>
              </a:solidFill>
              <a:latin typeface="微软雅黑" panose="020B0503020204020204" charset="-122"/>
              <a:ea typeface="微软雅黑" panose="020B0503020204020204" charset="-122"/>
              <a:sym typeface="+mn-ea"/>
            </a:endParaRPr>
          </a:p>
        </p:txBody>
      </p:sp>
      <p:sp>
        <p:nvSpPr>
          <p:cNvPr id="2" name="文本框 1"/>
          <p:cNvSpPr txBox="1"/>
          <p:nvPr/>
        </p:nvSpPr>
        <p:spPr>
          <a:xfrm>
            <a:off x="5558155" y="2132330"/>
            <a:ext cx="2623820" cy="2306955"/>
          </a:xfrm>
          <a:prstGeom prst="rect">
            <a:avLst/>
          </a:prstGeom>
          <a:noFill/>
        </p:spPr>
        <p:txBody>
          <a:bodyPr wrap="square" rtlCol="0" anchor="t">
            <a:spAutoFit/>
          </a:bodyPr>
          <a:p>
            <a:r>
              <a:rPr lang="en-US" altLang="zh-CN" sz="2400" b="1">
                <a:solidFill>
                  <a:srgbClr val="660033"/>
                </a:solidFill>
                <a:latin typeface="微软雅黑" panose="020B0503020204020204" charset="-122"/>
                <a:ea typeface="微软雅黑" panose="020B0503020204020204" charset="-122"/>
                <a:sym typeface="+mn-ea"/>
              </a:rPr>
              <a:t> </a:t>
            </a:r>
            <a:r>
              <a:rPr lang="zh-CN" altLang="en-US" sz="2400" b="1">
                <a:solidFill>
                  <a:srgbClr val="6600CC"/>
                </a:solidFill>
                <a:latin typeface="微软雅黑" panose="020B0503020204020204" charset="-122"/>
                <a:ea typeface="微软雅黑" panose="020B0503020204020204" charset="-122"/>
                <a:sym typeface="+mn-ea"/>
              </a:rPr>
              <a:t>教材开发四部曲</a:t>
            </a:r>
            <a:endParaRPr lang="zh-CN" altLang="en-US" sz="2400" b="1">
              <a:solidFill>
                <a:srgbClr val="6600CC"/>
              </a:solidFill>
              <a:latin typeface="微软雅黑" panose="020B0503020204020204" charset="-122"/>
              <a:ea typeface="微软雅黑" panose="020B0503020204020204" charset="-122"/>
              <a:sym typeface="+mn-ea"/>
            </a:endParaRPr>
          </a:p>
          <a:p>
            <a:endParaRPr lang="zh-CN" altLang="en-US" sz="2400" b="1">
              <a:solidFill>
                <a:srgbClr val="6600CC"/>
              </a:solidFill>
              <a:latin typeface="微软雅黑" panose="020B0503020204020204" charset="-122"/>
              <a:ea typeface="微软雅黑" panose="020B0503020204020204" charset="-122"/>
              <a:sym typeface="+mn-ea"/>
            </a:endParaRPr>
          </a:p>
          <a:p>
            <a:r>
              <a:rPr lang="zh-CN" altLang="en-US" sz="2400" b="1">
                <a:solidFill>
                  <a:srgbClr val="6600CC"/>
                </a:solidFill>
                <a:latin typeface="微软雅黑" panose="020B0503020204020204" charset="-122"/>
                <a:ea typeface="微软雅黑" panose="020B0503020204020204" charset="-122"/>
                <a:sym typeface="+mn-ea"/>
              </a:rPr>
              <a:t>     理论引导！</a:t>
            </a:r>
            <a:endParaRPr lang="zh-CN" altLang="en-US" sz="2400" b="1">
              <a:solidFill>
                <a:srgbClr val="6600CC"/>
              </a:solidFill>
              <a:latin typeface="微软雅黑" panose="020B0503020204020204" charset="-122"/>
              <a:ea typeface="微软雅黑" panose="020B0503020204020204" charset="-122"/>
              <a:sym typeface="+mn-ea"/>
            </a:endParaRPr>
          </a:p>
          <a:p>
            <a:r>
              <a:rPr lang="zh-CN" altLang="en-US" sz="2400" b="1">
                <a:solidFill>
                  <a:srgbClr val="6600CC"/>
                </a:solidFill>
                <a:latin typeface="微软雅黑" panose="020B0503020204020204" charset="-122"/>
                <a:ea typeface="微软雅黑" panose="020B0503020204020204" charset="-122"/>
                <a:sym typeface="+mn-ea"/>
              </a:rPr>
              <a:t>     体例解读！</a:t>
            </a:r>
            <a:endParaRPr lang="zh-CN" altLang="en-US" sz="2400" b="1">
              <a:solidFill>
                <a:srgbClr val="6600CC"/>
              </a:solidFill>
              <a:latin typeface="微软雅黑" panose="020B0503020204020204" charset="-122"/>
              <a:ea typeface="微软雅黑" panose="020B0503020204020204" charset="-122"/>
              <a:sym typeface="+mn-ea"/>
            </a:endParaRPr>
          </a:p>
          <a:p>
            <a:r>
              <a:rPr lang="zh-CN" altLang="en-US" sz="2400" b="1">
                <a:solidFill>
                  <a:srgbClr val="6600CC"/>
                </a:solidFill>
                <a:latin typeface="微软雅黑" panose="020B0503020204020204" charset="-122"/>
                <a:ea typeface="微软雅黑" panose="020B0503020204020204" charset="-122"/>
                <a:sym typeface="+mn-ea"/>
              </a:rPr>
              <a:t>     单项训练！</a:t>
            </a:r>
            <a:endParaRPr lang="zh-CN" altLang="en-US" sz="2400" b="1">
              <a:solidFill>
                <a:srgbClr val="6600CC"/>
              </a:solidFill>
              <a:latin typeface="微软雅黑" panose="020B0503020204020204" charset="-122"/>
              <a:ea typeface="微软雅黑" panose="020B0503020204020204" charset="-122"/>
              <a:sym typeface="+mn-ea"/>
            </a:endParaRPr>
          </a:p>
          <a:p>
            <a:r>
              <a:rPr lang="zh-CN" altLang="en-US" sz="2400" b="1">
                <a:solidFill>
                  <a:srgbClr val="6600CC"/>
                </a:solidFill>
                <a:latin typeface="微软雅黑" panose="020B0503020204020204" charset="-122"/>
                <a:ea typeface="微软雅黑" panose="020B0503020204020204" charset="-122"/>
                <a:sym typeface="+mn-ea"/>
              </a:rPr>
              <a:t>     独立编写！</a:t>
            </a:r>
            <a:endParaRPr lang="zh-CN" altLang="en-US" sz="2400" b="1">
              <a:solidFill>
                <a:srgbClr val="6600CC"/>
              </a:solidFill>
              <a:latin typeface="微软雅黑" panose="020B0503020204020204" charset="-122"/>
              <a:ea typeface="微软雅黑" panose="020B0503020204020204" charset="-122"/>
              <a:sym typeface="+mn-e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alpha val="50000"/>
          </a:schemeClr>
        </a:solidFill>
        <a:effectLst/>
      </p:bgPr>
    </p:bg>
    <p:spTree>
      <p:nvGrpSpPr>
        <p:cNvPr id="1" name=""/>
        <p:cNvGrpSpPr/>
        <p:nvPr/>
      </p:nvGrpSpPr>
      <p:grpSpPr/>
      <p:sp>
        <p:nvSpPr>
          <p:cNvPr id="4" name="文本框 3"/>
          <p:cNvSpPr txBox="1"/>
          <p:nvPr/>
        </p:nvSpPr>
        <p:spPr>
          <a:xfrm>
            <a:off x="2612390" y="2292350"/>
            <a:ext cx="3738880" cy="521970"/>
          </a:xfrm>
          <a:prstGeom prst="rect">
            <a:avLst/>
          </a:prstGeom>
          <a:noFill/>
        </p:spPr>
        <p:txBody>
          <a:bodyPr wrap="none" rtlCol="0" anchor="t">
            <a:spAutoFit/>
          </a:bodyPr>
          <a:p>
            <a:r>
              <a:rPr lang="zh-CN" altLang="en-US" b="1">
                <a:solidFill>
                  <a:srgbClr val="C00000"/>
                </a:solidFill>
                <a:latin typeface="微软雅黑" panose="020B0503020204020204" charset="-122"/>
                <a:ea typeface="微软雅黑" panose="020B0503020204020204" charset="-122"/>
                <a:sym typeface="+mn-ea"/>
              </a:rPr>
              <a:t>感谢聆听，多多指教！</a:t>
            </a:r>
            <a:endParaRPr lang="zh-CN" altLang="en-US" sz="1600" b="1">
              <a:solidFill>
                <a:srgbClr val="C00000"/>
              </a:solidFill>
              <a:latin typeface="微软雅黑" panose="020B0503020204020204" charset="-122"/>
              <a:ea typeface="微软雅黑" panose="020B0503020204020204" charset="-122"/>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2360295" y="257810"/>
            <a:ext cx="4918075" cy="829945"/>
          </a:xfrm>
          <a:prstGeom prst="rect">
            <a:avLst/>
          </a:prstGeom>
          <a:noFill/>
        </p:spPr>
        <p:txBody>
          <a:bodyPr wrap="square" rtlCol="0" anchor="t">
            <a:spAutoFit/>
          </a:bodyPr>
          <a:p>
            <a:pPr algn="ctr"/>
            <a:r>
              <a:rPr lang="en-US" altLang="zh-CN" sz="2400" b="1">
                <a:solidFill>
                  <a:schemeClr val="accent2"/>
                </a:solidFill>
                <a:latin typeface="微软雅黑" panose="020B0503020204020204" charset="-122"/>
                <a:ea typeface="微软雅黑" panose="020B0503020204020204" charset="-122"/>
              </a:rPr>
              <a:t>2019</a:t>
            </a:r>
            <a:r>
              <a:rPr lang="zh-CN" altLang="en-US" sz="2400" b="1">
                <a:solidFill>
                  <a:schemeClr val="accent2"/>
                </a:solidFill>
                <a:latin typeface="微软雅黑" panose="020B0503020204020204" charset="-122"/>
                <a:ea typeface="微软雅黑" panose="020B0503020204020204" charset="-122"/>
              </a:rPr>
              <a:t>年</a:t>
            </a:r>
            <a:endParaRPr lang="zh-CN" altLang="en-US" sz="2400" b="1">
              <a:solidFill>
                <a:schemeClr val="accent2"/>
              </a:solidFill>
              <a:latin typeface="微软雅黑" panose="020B0503020204020204" charset="-122"/>
              <a:ea typeface="微软雅黑" panose="020B0503020204020204" charset="-122"/>
            </a:endParaRPr>
          </a:p>
          <a:p>
            <a:pPr algn="ctr"/>
            <a:r>
              <a:rPr lang="zh-CN" altLang="en-US" sz="2400" b="1">
                <a:solidFill>
                  <a:schemeClr val="accent2"/>
                </a:solidFill>
                <a:latin typeface="微软雅黑" panose="020B0503020204020204" charset="-122"/>
                <a:ea typeface="微软雅黑" panose="020B0503020204020204" charset="-122"/>
              </a:rPr>
              <a:t>职业教育教材的两个热词</a:t>
            </a:r>
            <a:endParaRPr lang="zh-CN" altLang="en-US" sz="2400" b="1">
              <a:solidFill>
                <a:schemeClr val="accent2"/>
              </a:solidFill>
              <a:latin typeface="微软雅黑" panose="020B0503020204020204" charset="-122"/>
              <a:ea typeface="微软雅黑" panose="020B0503020204020204" charset="-122"/>
            </a:endParaRPr>
          </a:p>
        </p:txBody>
      </p:sp>
      <p:sp>
        <p:nvSpPr>
          <p:cNvPr id="2" name="文本框 1"/>
          <p:cNvSpPr txBox="1"/>
          <p:nvPr/>
        </p:nvSpPr>
        <p:spPr>
          <a:xfrm>
            <a:off x="1261745" y="1199515"/>
            <a:ext cx="6621145" cy="706755"/>
          </a:xfrm>
          <a:prstGeom prst="rect">
            <a:avLst/>
          </a:prstGeom>
          <a:noFill/>
        </p:spPr>
        <p:txBody>
          <a:bodyPr wrap="square" rtlCol="0" anchor="t">
            <a:spAutoFit/>
          </a:bodyPr>
          <a:p>
            <a:r>
              <a:rPr lang="zh-CN" sz="2000" b="1">
                <a:solidFill>
                  <a:srgbClr val="660033"/>
                </a:solidFill>
                <a:latin typeface="微软雅黑" panose="020B0503020204020204" charset="-122"/>
                <a:ea typeface="微软雅黑" panose="020B0503020204020204" charset="-122"/>
              </a:rPr>
              <a:t>热词一：</a:t>
            </a:r>
            <a:r>
              <a:rPr lang="zh-CN" altLang="en-US" sz="2000" b="1">
                <a:solidFill>
                  <a:srgbClr val="00B050"/>
                </a:solidFill>
              </a:rPr>
              <a:t>新型活页式、工作手册式教材</a:t>
            </a:r>
            <a:endParaRPr lang="zh-CN" altLang="en-US" sz="2000" b="1">
              <a:solidFill>
                <a:srgbClr val="00B050"/>
              </a:solidFill>
            </a:endParaRPr>
          </a:p>
          <a:p>
            <a:r>
              <a:rPr lang="zh-CN" altLang="en-US" sz="2000" b="1">
                <a:solidFill>
                  <a:srgbClr val="660033"/>
                </a:solidFill>
                <a:latin typeface="微软雅黑" panose="020B0503020204020204" charset="-122"/>
                <a:ea typeface="微软雅黑" panose="020B0503020204020204" charset="-122"/>
              </a:rPr>
              <a:t>热词二：</a:t>
            </a:r>
            <a:r>
              <a:rPr lang="zh-CN" altLang="en-US" sz="2000" b="1">
                <a:solidFill>
                  <a:srgbClr val="00B050"/>
                </a:solidFill>
              </a:rPr>
              <a:t>职业院校教材管理办法</a:t>
            </a:r>
            <a:r>
              <a:rPr lang="zh-CN" altLang="en-US" sz="1600" b="1">
                <a:solidFill>
                  <a:srgbClr val="7030A0"/>
                </a:solidFill>
                <a:latin typeface="微软雅黑" panose="020B0503020204020204" charset="-122"/>
                <a:ea typeface="微软雅黑" panose="020B0503020204020204" charset="-122"/>
              </a:rPr>
              <a:t>（作者乱、内容乱、出版乱）</a:t>
            </a:r>
            <a:endParaRPr lang="zh-CN" altLang="en-US" sz="1600" b="1">
              <a:solidFill>
                <a:srgbClr val="7030A0"/>
              </a:solidFill>
              <a:latin typeface="微软雅黑" panose="020B0503020204020204" charset="-122"/>
              <a:ea typeface="微软雅黑" panose="020B0503020204020204" charset="-122"/>
            </a:endParaRPr>
          </a:p>
        </p:txBody>
      </p:sp>
      <p:pic>
        <p:nvPicPr>
          <p:cNvPr id="6" name="图片 5"/>
          <p:cNvPicPr>
            <a:picLocks noChangeAspect="1"/>
          </p:cNvPicPr>
          <p:nvPr/>
        </p:nvPicPr>
        <p:blipFill>
          <a:blip r:embed="rId1"/>
          <a:stretch>
            <a:fillRect/>
          </a:stretch>
        </p:blipFill>
        <p:spPr>
          <a:xfrm>
            <a:off x="640715" y="2247900"/>
            <a:ext cx="7908290" cy="402717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1127125" y="1139825"/>
            <a:ext cx="4707255" cy="460375"/>
          </a:xfrm>
          <a:prstGeom prst="rect">
            <a:avLst/>
          </a:prstGeom>
          <a:noFill/>
        </p:spPr>
        <p:txBody>
          <a:bodyPr wrap="square" rtlCol="0" anchor="t">
            <a:spAutoFit/>
          </a:bodyPr>
          <a:p>
            <a:r>
              <a:rPr lang="zh-CN" sz="2400" b="1">
                <a:solidFill>
                  <a:schemeClr val="accent2"/>
                </a:solidFill>
                <a:latin typeface="微软雅黑" panose="020B0503020204020204" charset="-122"/>
                <a:ea typeface="微软雅黑" panose="020B0503020204020204" charset="-122"/>
              </a:rPr>
              <a:t>（一）总的依据：职教二十条</a:t>
            </a:r>
            <a:endParaRPr lang="zh-CN" sz="2400" b="1">
              <a:solidFill>
                <a:schemeClr val="accent2"/>
              </a:solidFill>
              <a:latin typeface="微软雅黑" panose="020B0503020204020204" charset="-122"/>
              <a:ea typeface="微软雅黑" panose="020B0503020204020204" charset="-122"/>
              <a:cs typeface="楷体" panose="02010609060101010101" pitchFamily="49" charset="-122"/>
            </a:endParaRPr>
          </a:p>
        </p:txBody>
      </p:sp>
      <p:sp>
        <p:nvSpPr>
          <p:cNvPr id="2" name="文本框 1"/>
          <p:cNvSpPr txBox="1"/>
          <p:nvPr/>
        </p:nvSpPr>
        <p:spPr>
          <a:xfrm>
            <a:off x="2748915" y="295275"/>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一</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依据</a:t>
            </a:r>
            <a:endParaRPr lang="zh-CN" b="1">
              <a:solidFill>
                <a:schemeClr val="accent2"/>
              </a:solidFill>
              <a:latin typeface="微软雅黑" panose="020B0503020204020204" charset="-122"/>
              <a:ea typeface="微软雅黑" panose="020B0503020204020204" charset="-122"/>
            </a:endParaRPr>
          </a:p>
        </p:txBody>
      </p:sp>
      <p:sp>
        <p:nvSpPr>
          <p:cNvPr id="100" name="文本框 99"/>
          <p:cNvSpPr txBox="1"/>
          <p:nvPr/>
        </p:nvSpPr>
        <p:spPr>
          <a:xfrm>
            <a:off x="1127125" y="1794510"/>
            <a:ext cx="7266940" cy="2553335"/>
          </a:xfrm>
          <a:prstGeom prst="rect">
            <a:avLst/>
          </a:prstGeom>
          <a:noFill/>
          <a:ln w="9525">
            <a:noFill/>
          </a:ln>
        </p:spPr>
        <p:txBody>
          <a:bodyPr wrap="square">
            <a:spAutoFit/>
          </a:bodyPr>
          <a:p>
            <a:r>
              <a:rPr lang="en-US" sz="2000" b="1">
                <a:solidFill>
                  <a:srgbClr val="00B050"/>
                </a:solidFill>
                <a:latin typeface="仿宋" panose="02010609060101010101" charset="-122"/>
                <a:ea typeface="仿宋" panose="02010609060101010101" charset="-122"/>
                <a:cs typeface="仿宋" panose="02010609060101010101" charset="-122"/>
              </a:rPr>
              <a:t>    2019</a:t>
            </a:r>
            <a:r>
              <a:rPr lang="zh-CN" sz="2000" b="1">
                <a:solidFill>
                  <a:srgbClr val="00B050"/>
                </a:solidFill>
                <a:latin typeface="仿宋" panose="02010609060101010101" charset="-122"/>
                <a:ea typeface="仿宋" panose="02010609060101010101" charset="-122"/>
                <a:cs typeface="仿宋" panose="02010609060101010101" charset="-122"/>
              </a:rPr>
              <a:t>年国务院印发了《国家职业教育改革实施方案》，这是中国职业教育发展史上的一个里程碑事件，不仅在国家层面将职业教育与普通教育做了类型区别，更是在第九条明确提出“……建设一大批校企“</a:t>
            </a:r>
            <a:r>
              <a:rPr lang="zh-CN" sz="2000" b="1">
                <a:solidFill>
                  <a:schemeClr val="accent2"/>
                </a:solidFill>
                <a:latin typeface="仿宋" panose="02010609060101010101" charset="-122"/>
                <a:ea typeface="仿宋" panose="02010609060101010101" charset="-122"/>
                <a:cs typeface="仿宋" panose="02010609060101010101" charset="-122"/>
              </a:rPr>
              <a:t>双元</a:t>
            </a:r>
            <a:r>
              <a:rPr lang="zh-CN" sz="2000" b="1">
                <a:solidFill>
                  <a:srgbClr val="00B050"/>
                </a:solidFill>
                <a:latin typeface="仿宋" panose="02010609060101010101" charset="-122"/>
                <a:ea typeface="仿宋" panose="02010609060101010101" charset="-122"/>
                <a:cs typeface="仿宋" panose="02010609060101010101" charset="-122"/>
              </a:rPr>
              <a:t>”合作开发的国家规划教材，倡导使用</a:t>
            </a:r>
            <a:r>
              <a:rPr lang="zh-CN" sz="2000" b="1">
                <a:solidFill>
                  <a:srgbClr val="0070C0"/>
                </a:solidFill>
                <a:latin typeface="仿宋" panose="02010609060101010101" charset="-122"/>
                <a:ea typeface="仿宋" panose="02010609060101010101" charset="-122"/>
                <a:cs typeface="仿宋" panose="02010609060101010101" charset="-122"/>
              </a:rPr>
              <a:t>新型活页式</a:t>
            </a:r>
            <a:r>
              <a:rPr lang="zh-CN" sz="2000" b="1">
                <a:solidFill>
                  <a:srgbClr val="00B050"/>
                </a:solidFill>
                <a:latin typeface="仿宋" panose="02010609060101010101" charset="-122"/>
                <a:ea typeface="仿宋" panose="02010609060101010101" charset="-122"/>
                <a:cs typeface="仿宋" panose="02010609060101010101" charset="-122"/>
              </a:rPr>
              <a:t>、</a:t>
            </a:r>
            <a:r>
              <a:rPr lang="zh-CN" sz="2000" b="1">
                <a:solidFill>
                  <a:srgbClr val="0070C0"/>
                </a:solidFill>
                <a:latin typeface="仿宋" panose="02010609060101010101" charset="-122"/>
                <a:ea typeface="仿宋" panose="02010609060101010101" charset="-122"/>
                <a:cs typeface="仿宋" panose="02010609060101010101" charset="-122"/>
              </a:rPr>
              <a:t>工作手册式</a:t>
            </a:r>
            <a:r>
              <a:rPr lang="zh-CN" sz="2000" b="1">
                <a:solidFill>
                  <a:srgbClr val="00B050"/>
                </a:solidFill>
                <a:latin typeface="仿宋" panose="02010609060101010101" charset="-122"/>
                <a:ea typeface="仿宋" panose="02010609060101010101" charset="-122"/>
                <a:cs typeface="仿宋" panose="02010609060101010101" charset="-122"/>
              </a:rPr>
              <a:t>教材并配套开发</a:t>
            </a:r>
            <a:r>
              <a:rPr lang="zh-CN" sz="2000" b="1">
                <a:solidFill>
                  <a:schemeClr val="accent2"/>
                </a:solidFill>
                <a:latin typeface="仿宋" panose="02010609060101010101" charset="-122"/>
                <a:ea typeface="仿宋" panose="02010609060101010101" charset="-122"/>
                <a:cs typeface="仿宋" panose="02010609060101010101" charset="-122"/>
              </a:rPr>
              <a:t>信息化资源</a:t>
            </a:r>
            <a:r>
              <a:rPr lang="zh-CN" sz="2000" b="1">
                <a:solidFill>
                  <a:srgbClr val="00B050"/>
                </a:solidFill>
                <a:latin typeface="仿宋" panose="02010609060101010101" charset="-122"/>
                <a:ea typeface="仿宋" panose="02010609060101010101" charset="-122"/>
                <a:cs typeface="仿宋" panose="02010609060101010101" charset="-122"/>
              </a:rPr>
              <a:t>”，教材建设提到了前所未有的高度，第一次以国家文件的方式对教材的呈现</a:t>
            </a:r>
            <a:r>
              <a:rPr lang="zh-CN" sz="2000" b="1">
                <a:solidFill>
                  <a:srgbClr val="C00000"/>
                </a:solidFill>
                <a:latin typeface="仿宋" panose="02010609060101010101" charset="-122"/>
                <a:ea typeface="仿宋" panose="02010609060101010101" charset="-122"/>
                <a:cs typeface="仿宋" panose="02010609060101010101" charset="-122"/>
              </a:rPr>
              <a:t>形式</a:t>
            </a:r>
            <a:r>
              <a:rPr lang="zh-CN" sz="2000" b="1">
                <a:solidFill>
                  <a:srgbClr val="00B050"/>
                </a:solidFill>
                <a:latin typeface="仿宋" panose="02010609060101010101" charset="-122"/>
                <a:ea typeface="仿宋" panose="02010609060101010101" charset="-122"/>
                <a:cs typeface="仿宋" panose="02010609060101010101" charset="-122"/>
              </a:rPr>
              <a:t>提出了建议——“新型活页式、工作手册式”教材</a:t>
            </a:r>
            <a:endParaRPr lang="zh-CN" sz="2000" b="1">
              <a:solidFill>
                <a:srgbClr val="00B050"/>
              </a:solidFill>
              <a:latin typeface="仿宋" panose="02010609060101010101" charset="-122"/>
              <a:ea typeface="仿宋" panose="02010609060101010101" charset="-122"/>
              <a:cs typeface="仿宋" panose="02010609060101010101" charset="-122"/>
            </a:endParaRPr>
          </a:p>
        </p:txBody>
      </p:sp>
      <p:sp>
        <p:nvSpPr>
          <p:cNvPr id="4" name="文本框 3"/>
          <p:cNvSpPr txBox="1"/>
          <p:nvPr/>
        </p:nvSpPr>
        <p:spPr>
          <a:xfrm>
            <a:off x="1233170" y="4347845"/>
            <a:ext cx="4707255" cy="1938020"/>
          </a:xfrm>
          <a:prstGeom prst="rect">
            <a:avLst/>
          </a:prstGeom>
          <a:noFill/>
        </p:spPr>
        <p:txBody>
          <a:bodyPr wrap="square" rtlCol="0" anchor="t">
            <a:spAutoFit/>
          </a:bodyPr>
          <a:p>
            <a:r>
              <a:rPr lang="zh-CN" sz="2000">
                <a:solidFill>
                  <a:srgbClr val="660033"/>
                </a:solidFill>
                <a:latin typeface="楷体" panose="02010609060101010101" pitchFamily="49" charset="-122"/>
                <a:ea typeface="楷体" panose="02010609060101010101" pitchFamily="49" charset="-122"/>
              </a:rPr>
              <a:t>五个关键词：</a:t>
            </a:r>
            <a:endParaRPr lang="zh-CN" sz="2000">
              <a:solidFill>
                <a:srgbClr val="C00000"/>
              </a:solidFill>
              <a:latin typeface="楷体" panose="02010609060101010101" pitchFamily="49" charset="-122"/>
              <a:ea typeface="楷体" panose="02010609060101010101" pitchFamily="49" charset="-122"/>
            </a:endParaRPr>
          </a:p>
          <a:p>
            <a:r>
              <a:rPr lang="zh-CN" sz="2000">
                <a:solidFill>
                  <a:srgbClr val="00B050"/>
                </a:solidFill>
                <a:latin typeface="楷体" panose="02010609060101010101" pitchFamily="49" charset="-122"/>
                <a:ea typeface="楷体" panose="02010609060101010101" pitchFamily="49" charset="-122"/>
                <a:cs typeface="楷体" panose="02010609060101010101" pitchFamily="49" charset="-122"/>
              </a:rPr>
              <a:t>双元</a:t>
            </a:r>
            <a:endParaRPr lang="zh-CN" sz="2000">
              <a:solidFill>
                <a:schemeClr val="accent2"/>
              </a:solidFill>
              <a:latin typeface="楷体" panose="02010609060101010101" pitchFamily="49" charset="-122"/>
              <a:ea typeface="楷体" panose="02010609060101010101" pitchFamily="49" charset="-122"/>
              <a:cs typeface="楷体" panose="02010609060101010101" pitchFamily="49" charset="-122"/>
            </a:endParaRPr>
          </a:p>
          <a:p>
            <a:r>
              <a:rPr lang="zh-CN" sz="2000">
                <a:solidFill>
                  <a:schemeClr val="accent2"/>
                </a:solidFill>
                <a:latin typeface="楷体" panose="02010609060101010101" pitchFamily="49" charset="-122"/>
                <a:ea typeface="楷体" panose="02010609060101010101" pitchFamily="49" charset="-122"/>
                <a:cs typeface="楷体" panose="02010609060101010101" pitchFamily="49" charset="-122"/>
              </a:rPr>
              <a:t>新型</a:t>
            </a:r>
            <a:endParaRPr lang="zh-CN" sz="2000">
              <a:solidFill>
                <a:schemeClr val="accent2"/>
              </a:solidFill>
              <a:latin typeface="楷体" panose="02010609060101010101" pitchFamily="49" charset="-122"/>
              <a:ea typeface="楷体" panose="02010609060101010101" pitchFamily="49" charset="-122"/>
              <a:cs typeface="楷体" panose="02010609060101010101" pitchFamily="49" charset="-122"/>
            </a:endParaRPr>
          </a:p>
          <a:p>
            <a:r>
              <a:rPr lang="zh-CN" sz="2000">
                <a:solidFill>
                  <a:schemeClr val="accent2"/>
                </a:solidFill>
                <a:latin typeface="楷体" panose="02010609060101010101" pitchFamily="49" charset="-122"/>
                <a:ea typeface="楷体" panose="02010609060101010101" pitchFamily="49" charset="-122"/>
                <a:cs typeface="楷体" panose="02010609060101010101" pitchFamily="49" charset="-122"/>
              </a:rPr>
              <a:t>活页式</a:t>
            </a:r>
            <a:endParaRPr lang="zh-CN" sz="2000">
              <a:solidFill>
                <a:schemeClr val="accent2"/>
              </a:solidFill>
              <a:latin typeface="楷体" panose="02010609060101010101" pitchFamily="49" charset="-122"/>
              <a:ea typeface="楷体" panose="02010609060101010101" pitchFamily="49" charset="-122"/>
              <a:cs typeface="楷体" panose="02010609060101010101" pitchFamily="49" charset="-122"/>
            </a:endParaRPr>
          </a:p>
          <a:p>
            <a:r>
              <a:rPr lang="zh-CN" sz="2000">
                <a:solidFill>
                  <a:schemeClr val="accent2"/>
                </a:solidFill>
                <a:latin typeface="楷体" panose="02010609060101010101" pitchFamily="49" charset="-122"/>
                <a:ea typeface="楷体" panose="02010609060101010101" pitchFamily="49" charset="-122"/>
                <a:cs typeface="楷体" panose="02010609060101010101" pitchFamily="49" charset="-122"/>
              </a:rPr>
              <a:t>工作手册式</a:t>
            </a:r>
            <a:endParaRPr lang="zh-CN" sz="2000">
              <a:solidFill>
                <a:schemeClr val="accent2"/>
              </a:solidFill>
              <a:latin typeface="楷体" panose="02010609060101010101" pitchFamily="49" charset="-122"/>
              <a:ea typeface="楷体" panose="02010609060101010101" pitchFamily="49" charset="-122"/>
              <a:cs typeface="楷体" panose="02010609060101010101" pitchFamily="49" charset="-122"/>
            </a:endParaRPr>
          </a:p>
          <a:p>
            <a:r>
              <a:rPr lang="zh-CN" sz="2000">
                <a:solidFill>
                  <a:srgbClr val="00B050"/>
                </a:solidFill>
                <a:latin typeface="楷体" panose="02010609060101010101" pitchFamily="49" charset="-122"/>
                <a:ea typeface="楷体" panose="02010609060101010101" pitchFamily="49" charset="-122"/>
                <a:cs typeface="楷体" panose="02010609060101010101" pitchFamily="49" charset="-122"/>
              </a:rPr>
              <a:t>信息化：课程数字教学资源库</a:t>
            </a:r>
            <a:endParaRPr lang="zh-CN" altLang="en-US" sz="2000">
              <a:solidFill>
                <a:srgbClr val="00B050"/>
              </a:solidFill>
              <a:latin typeface="楷体" panose="02010609060101010101" pitchFamily="49" charset="-122"/>
              <a:ea typeface="楷体" panose="02010609060101010101" pitchFamily="49" charset="-122"/>
              <a:cs typeface="楷体" panose="02010609060101010101" pitchFamily="49" charset="-122"/>
            </a:endParaRPr>
          </a:p>
        </p:txBody>
      </p:sp>
      <p:sp>
        <p:nvSpPr>
          <p:cNvPr id="5" name="文本框 4"/>
          <p:cNvSpPr txBox="1"/>
          <p:nvPr/>
        </p:nvSpPr>
        <p:spPr>
          <a:xfrm>
            <a:off x="2445385" y="6285865"/>
            <a:ext cx="4001770" cy="398780"/>
          </a:xfrm>
          <a:prstGeom prst="rect">
            <a:avLst/>
          </a:prstGeom>
          <a:noFill/>
        </p:spPr>
        <p:txBody>
          <a:bodyPr wrap="square" rtlCol="0" anchor="t">
            <a:spAutoFit/>
          </a:bodyPr>
          <a:p>
            <a:r>
              <a:rPr lang="zh-CN" sz="2000" b="1">
                <a:solidFill>
                  <a:srgbClr val="FF0000"/>
                </a:solidFill>
                <a:latin typeface="楷体" panose="02010609060101010101" pitchFamily="49" charset="-122"/>
                <a:ea typeface="楷体" panose="02010609060101010101" pitchFamily="49" charset="-122"/>
              </a:rPr>
              <a:t>一个思考：形式要求背后的逻辑？</a:t>
            </a:r>
            <a:endParaRPr lang="zh-CN" sz="2000" b="1">
              <a:solidFill>
                <a:srgbClr val="FF0000"/>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 name="文本框 5"/>
          <p:cNvSpPr txBox="1"/>
          <p:nvPr/>
        </p:nvSpPr>
        <p:spPr>
          <a:xfrm>
            <a:off x="845820" y="953135"/>
            <a:ext cx="7613015" cy="398780"/>
          </a:xfrm>
          <a:prstGeom prst="rect">
            <a:avLst/>
          </a:prstGeom>
          <a:noFill/>
        </p:spPr>
        <p:txBody>
          <a:bodyPr wrap="square" rtlCol="0" anchor="t">
            <a:spAutoFit/>
          </a:bodyPr>
          <a:p>
            <a:r>
              <a:rPr lang="zh-CN" sz="2000" b="1">
                <a:solidFill>
                  <a:srgbClr val="660033"/>
                </a:solidFill>
                <a:latin typeface="微软雅黑" panose="020B0503020204020204" charset="-122"/>
                <a:ea typeface="微软雅黑" panose="020B0503020204020204" charset="-122"/>
              </a:rPr>
              <a:t>（二）新型活页式工作手册式教材基本现状</a:t>
            </a:r>
            <a:endParaRPr lang="zh-CN" sz="2000" b="1">
              <a:solidFill>
                <a:srgbClr val="660033"/>
              </a:solidFill>
              <a:latin typeface="微软雅黑" panose="020B0503020204020204" charset="-122"/>
              <a:ea typeface="微软雅黑" panose="020B0503020204020204" charset="-122"/>
              <a:cs typeface="楷体" panose="02010609060101010101" pitchFamily="49" charset="-122"/>
            </a:endParaRPr>
          </a:p>
        </p:txBody>
      </p:sp>
      <p:sp>
        <p:nvSpPr>
          <p:cNvPr id="7" name="文本框 6"/>
          <p:cNvSpPr txBox="1"/>
          <p:nvPr/>
        </p:nvSpPr>
        <p:spPr>
          <a:xfrm>
            <a:off x="981710" y="1484630"/>
            <a:ext cx="7249160" cy="4984750"/>
          </a:xfrm>
          <a:prstGeom prst="rect">
            <a:avLst/>
          </a:prstGeom>
          <a:noFill/>
          <a:ln w="9525">
            <a:noFill/>
          </a:ln>
        </p:spPr>
        <p:txBody>
          <a:bodyPr wrap="square">
            <a:spAutoFit/>
          </a:bodyPr>
          <a:p>
            <a:pPr indent="266700"/>
            <a:r>
              <a:rPr lang="en-US" altLang="zh-CN" sz="2000">
                <a:latin typeface="楷体" panose="02010609060101010101" pitchFamily="49" charset="-122"/>
                <a:ea typeface="楷体" panose="02010609060101010101" pitchFamily="49" charset="-122"/>
                <a:cs typeface="楷体" panose="02010609060101010101" pitchFamily="49" charset="-122"/>
              </a:rPr>
              <a:t>  </a:t>
            </a:r>
            <a:r>
              <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rPr>
              <a:t>在中国知网以“活页式”“工作手册式”教材为主题搜索，文献集中出现在职教</a:t>
            </a:r>
            <a:r>
              <a:rPr lang="en-US" altLang="zh-CN" sz="2000" b="1">
                <a:solidFill>
                  <a:srgbClr val="00B050"/>
                </a:solidFill>
                <a:latin typeface="楷体" panose="02010609060101010101" pitchFamily="49" charset="-122"/>
                <a:ea typeface="楷体" panose="02010609060101010101" pitchFamily="49" charset="-122"/>
                <a:cs typeface="楷体" panose="02010609060101010101" pitchFamily="49" charset="-122"/>
              </a:rPr>
              <a:t>20</a:t>
            </a:r>
            <a:r>
              <a:rPr lang="zh-CN" altLang="en-US" sz="2000" b="1">
                <a:solidFill>
                  <a:srgbClr val="00B050"/>
                </a:solidFill>
                <a:latin typeface="楷体" panose="02010609060101010101" pitchFamily="49" charset="-122"/>
                <a:ea typeface="楷体" panose="02010609060101010101" pitchFamily="49" charset="-122"/>
                <a:cs typeface="楷体" panose="02010609060101010101" pitchFamily="49" charset="-122"/>
              </a:rPr>
              <a:t>条颁布之后。</a:t>
            </a:r>
            <a:endParaRPr lang="zh-CN" altLang="en-US" sz="20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6700"/>
            <a:r>
              <a:rPr lang="zh-CN" altLang="en-US" sz="2000" b="1">
                <a:solidFill>
                  <a:srgbClr val="00B050"/>
                </a:solidFill>
                <a:latin typeface="楷体" panose="02010609060101010101" pitchFamily="49" charset="-122"/>
                <a:ea typeface="楷体" panose="02010609060101010101" pitchFamily="49" charset="-122"/>
                <a:cs typeface="楷体" panose="02010609060101010101" pitchFamily="49" charset="-122"/>
              </a:rPr>
              <a:t>  </a:t>
            </a:r>
            <a:r>
              <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rPr>
              <a:t>德国、澳大利亚等职教发达国家在教学过程中学生广泛使用活页式学习资料（有出版的，更多的是非出版的教材，是教师上课时下发的学习资料），我国最早可追溯到</a:t>
            </a:r>
            <a:r>
              <a:rPr lang="en-US" sz="2000" b="1">
                <a:solidFill>
                  <a:srgbClr val="00B050"/>
                </a:solidFill>
                <a:latin typeface="楷体" panose="02010609060101010101" pitchFamily="49" charset="-122"/>
                <a:ea typeface="楷体" panose="02010609060101010101" pitchFamily="49" charset="-122"/>
                <a:cs typeface="楷体" panose="02010609060101010101" pitchFamily="49" charset="-122"/>
              </a:rPr>
              <a:t>1984</a:t>
            </a:r>
            <a:r>
              <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rPr>
              <a:t>年襄汾县教育局编写的农业技术活页教材，</a:t>
            </a:r>
            <a:r>
              <a:rPr lang="en-US" sz="2000" b="1">
                <a:solidFill>
                  <a:srgbClr val="00B050"/>
                </a:solidFill>
                <a:latin typeface="楷体" panose="02010609060101010101" pitchFamily="49" charset="-122"/>
                <a:ea typeface="楷体" panose="02010609060101010101" pitchFamily="49" charset="-122"/>
                <a:cs typeface="楷体" panose="02010609060101010101" pitchFamily="49" charset="-122"/>
              </a:rPr>
              <a:t>2009</a:t>
            </a:r>
            <a:r>
              <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rPr>
              <a:t>年人社部在技工院校开展的理实一体化教学改革，与之配套中国劳动社会保障出版社陆续出版了一批活页式教材，但教材编写过于强调工作过程自主学习，弱化了认知规律而导致使用困难，其他出版社也零星出版了一些活页教材但都未产生广泛影响，</a:t>
            </a:r>
            <a:r>
              <a:rPr 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校本教材活页教材</a:t>
            </a:r>
            <a:r>
              <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rPr>
              <a:t>。</a:t>
            </a:r>
            <a:endPar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6700"/>
            <a:r>
              <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rPr>
              <a:t> </a:t>
            </a:r>
            <a:r>
              <a:rPr lang="zh-CN" sz="2000" b="1">
                <a:solidFill>
                  <a:srgbClr val="0070C0"/>
                </a:solidFill>
                <a:latin typeface="楷体" panose="02010609060101010101" pitchFamily="49" charset="-122"/>
                <a:ea typeface="楷体" panose="02010609060101010101" pitchFamily="49" charset="-122"/>
                <a:cs typeface="楷体" panose="02010609060101010101" pitchFamily="49" charset="-122"/>
              </a:rPr>
              <a:t>现阶段对活页教材有不同的解读</a:t>
            </a:r>
            <a:r>
              <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rPr>
              <a:t>：</a:t>
            </a:r>
            <a:endPar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6700"/>
            <a:r>
              <a:rPr lang="en-US" alt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1</a:t>
            </a:r>
            <a:r>
              <a:rPr lang="zh-CN" altLang="en-US" sz="20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资讯性质</a:t>
            </a:r>
            <a:r>
              <a:rPr lang="en-US" alt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zh-CN" altLang="en-US" sz="2000" b="1">
                <a:solidFill>
                  <a:srgbClr val="660033"/>
                </a:solidFill>
                <a:latin typeface="楷体" panose="02010609060101010101" pitchFamily="49" charset="-122"/>
                <a:ea typeface="楷体" panose="02010609060101010101" pitchFamily="49" charset="-122"/>
                <a:cs typeface="楷体" panose="02010609060101010101" pitchFamily="49" charset="-122"/>
              </a:rPr>
              <a:t>信息手册、学习手册</a:t>
            </a:r>
            <a:r>
              <a:rPr lang="en-US" altLang="zh-CN" sz="2000" b="1">
                <a:solidFill>
                  <a:srgbClr val="00B050"/>
                </a:solidFill>
                <a:latin typeface="楷体" panose="02010609060101010101" pitchFamily="49" charset="-122"/>
                <a:ea typeface="楷体" panose="02010609060101010101" pitchFamily="49" charset="-122"/>
                <a:cs typeface="楷体" panose="02010609060101010101" pitchFamily="49" charset="-122"/>
              </a:rPr>
              <a:t>——</a:t>
            </a:r>
            <a:r>
              <a:rPr lang="zh-CN" altLang="en-US" sz="20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手册</a:t>
            </a:r>
            <a:endPar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6700"/>
            <a:r>
              <a:rPr lang="en-US" alt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2</a:t>
            </a:r>
            <a:r>
              <a:rPr lang="zh-CN" altLang="en-US" sz="20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自主学习的</a:t>
            </a:r>
            <a:r>
              <a:rPr lang="en-US" alt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zh-CN" altLang="en-US" sz="2000" b="1">
                <a:solidFill>
                  <a:srgbClr val="660033"/>
                </a:solidFill>
                <a:latin typeface="楷体" panose="02010609060101010101" pitchFamily="49" charset="-122"/>
                <a:ea typeface="楷体" panose="02010609060101010101" pitchFamily="49" charset="-122"/>
                <a:cs typeface="楷体" panose="02010609060101010101" pitchFamily="49" charset="-122"/>
              </a:rPr>
              <a:t>导</a:t>
            </a:r>
            <a:r>
              <a:rPr 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学案</a:t>
            </a:r>
            <a:r>
              <a:rPr lang="en-US" alt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性质</a:t>
            </a:r>
            <a:r>
              <a:rPr lang="en-US" altLang="zh-CN" sz="2000" b="1">
                <a:solidFill>
                  <a:srgbClr val="00B050"/>
                </a:solidFill>
                <a:latin typeface="楷体" panose="02010609060101010101" pitchFamily="49" charset="-122"/>
                <a:ea typeface="楷体" panose="02010609060101010101" pitchFamily="49" charset="-122"/>
                <a:cs typeface="楷体" panose="02010609060101010101" pitchFamily="49" charset="-122"/>
              </a:rPr>
              <a:t>——</a:t>
            </a:r>
            <a:r>
              <a:rPr lang="zh-CN" altLang="en-US" sz="2000" b="1">
                <a:solidFill>
                  <a:srgbClr val="00B050"/>
                </a:solidFill>
                <a:latin typeface="楷体" panose="02010609060101010101" pitchFamily="49" charset="-122"/>
                <a:ea typeface="楷体" panose="02010609060101010101" pitchFamily="49" charset="-122"/>
                <a:cs typeface="楷体" panose="02010609060101010101" pitchFamily="49" charset="-122"/>
              </a:rPr>
              <a:t>活页</a:t>
            </a:r>
            <a:r>
              <a:rPr lang="zh-CN" altLang="en-US" sz="2000" b="1">
                <a:solidFill>
                  <a:srgbClr val="0070C0"/>
                </a:solidFill>
                <a:latin typeface="楷体" panose="02010609060101010101" pitchFamily="49" charset="-122"/>
                <a:ea typeface="楷体" panose="02010609060101010101" pitchFamily="49" charset="-122"/>
                <a:cs typeface="楷体" panose="02010609060101010101" pitchFamily="49" charset="-122"/>
              </a:rPr>
              <a:t>非手册</a:t>
            </a:r>
            <a:endPar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6700"/>
            <a:r>
              <a:rPr lang="en-US" alt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3</a:t>
            </a:r>
            <a:r>
              <a:rPr lang="zh-CN" altLang="en-US" sz="20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教师与学生共同使用的</a:t>
            </a:r>
            <a:r>
              <a:rPr lang="en-US" alt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教</a:t>
            </a:r>
            <a:r>
              <a:rPr lang="en-US" alt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学案</a:t>
            </a:r>
            <a:r>
              <a:rPr lang="en-US" alt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a:t>
            </a:r>
            <a:r>
              <a:rPr 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性质</a:t>
            </a:r>
            <a:r>
              <a:rPr lang="en-US" altLang="zh-CN" sz="2000" b="1">
                <a:solidFill>
                  <a:srgbClr val="00B050"/>
                </a:solidFill>
                <a:latin typeface="楷体" panose="02010609060101010101" pitchFamily="49" charset="-122"/>
                <a:ea typeface="楷体" panose="02010609060101010101" pitchFamily="49" charset="-122"/>
                <a:cs typeface="楷体" panose="02010609060101010101" pitchFamily="49" charset="-122"/>
              </a:rPr>
              <a:t>——</a:t>
            </a:r>
            <a:r>
              <a:rPr lang="zh-CN" altLang="en-US" sz="2000" b="1">
                <a:solidFill>
                  <a:srgbClr val="00B050"/>
                </a:solidFill>
                <a:latin typeface="楷体" panose="02010609060101010101" pitchFamily="49" charset="-122"/>
                <a:ea typeface="楷体" panose="02010609060101010101" pitchFamily="49" charset="-122"/>
                <a:cs typeface="楷体" panose="02010609060101010101" pitchFamily="49" charset="-122"/>
              </a:rPr>
              <a:t>活页</a:t>
            </a:r>
            <a:r>
              <a:rPr lang="zh-CN" altLang="en-US" sz="2000" b="1">
                <a:solidFill>
                  <a:srgbClr val="0070C0"/>
                </a:solidFill>
                <a:latin typeface="楷体" panose="02010609060101010101" pitchFamily="49" charset="-122"/>
                <a:ea typeface="楷体" panose="02010609060101010101" pitchFamily="49" charset="-122"/>
                <a:cs typeface="楷体" panose="02010609060101010101" pitchFamily="49" charset="-122"/>
              </a:rPr>
              <a:t>非手册</a:t>
            </a:r>
            <a:endParaRPr lang="zh-CN" altLang="en-US" sz="2000" b="1">
              <a:solidFill>
                <a:srgbClr val="0070C0"/>
              </a:solidFill>
              <a:latin typeface="楷体" panose="02010609060101010101" pitchFamily="49" charset="-122"/>
              <a:ea typeface="楷体" panose="02010609060101010101" pitchFamily="49" charset="-122"/>
              <a:cs typeface="楷体" panose="02010609060101010101" pitchFamily="49" charset="-122"/>
            </a:endParaRPr>
          </a:p>
          <a:p>
            <a:pPr indent="266700"/>
            <a:r>
              <a:rPr lang="en-US" altLang="zh-CN" sz="2000" b="1">
                <a:solidFill>
                  <a:srgbClr val="660033"/>
                </a:solidFill>
                <a:latin typeface="楷体" panose="02010609060101010101" pitchFamily="49" charset="-122"/>
                <a:ea typeface="楷体" panose="02010609060101010101" pitchFamily="49" charset="-122"/>
                <a:cs typeface="楷体" panose="02010609060101010101" pitchFamily="49" charset="-122"/>
              </a:rPr>
              <a:t>4</a:t>
            </a:r>
            <a:r>
              <a:rPr lang="zh-CN" altLang="en-US" sz="2000" b="1">
                <a:solidFill>
                  <a:srgbClr val="660033"/>
                </a:solidFill>
                <a:latin typeface="楷体" panose="02010609060101010101" pitchFamily="49" charset="-122"/>
                <a:ea typeface="楷体" panose="02010609060101010101" pitchFamily="49" charset="-122"/>
                <a:cs typeface="楷体" panose="02010609060101010101" pitchFamily="49" charset="-122"/>
              </a:rPr>
              <a:t>、工作过程系统化六步法结构</a:t>
            </a:r>
            <a:r>
              <a:rPr lang="en-US" altLang="zh-CN" sz="2000" b="1">
                <a:solidFill>
                  <a:srgbClr val="00B05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000" b="1">
                <a:solidFill>
                  <a:srgbClr val="00B050"/>
                </a:solidFill>
                <a:latin typeface="楷体" panose="02010609060101010101" pitchFamily="49" charset="-122"/>
                <a:ea typeface="楷体" panose="02010609060101010101" pitchFamily="49" charset="-122"/>
                <a:cs typeface="楷体" panose="02010609060101010101" pitchFamily="49" charset="-122"/>
                <a:sym typeface="+mn-ea"/>
              </a:rPr>
              <a:t>活页</a:t>
            </a:r>
            <a:r>
              <a:rPr lang="zh-CN" altLang="en-US" sz="2000" b="1">
                <a:solidFill>
                  <a:srgbClr val="0070C0"/>
                </a:solidFill>
                <a:latin typeface="楷体" panose="02010609060101010101" pitchFamily="49" charset="-122"/>
                <a:ea typeface="楷体" panose="02010609060101010101" pitchFamily="49" charset="-122"/>
                <a:cs typeface="楷体" panose="02010609060101010101" pitchFamily="49" charset="-122"/>
                <a:sym typeface="+mn-ea"/>
              </a:rPr>
              <a:t>非手册</a:t>
            </a:r>
            <a:endParaRPr lang="zh-CN" sz="2000" b="1">
              <a:solidFill>
                <a:srgbClr val="00B050"/>
              </a:solidFill>
              <a:latin typeface="楷体" panose="02010609060101010101" pitchFamily="49" charset="-122"/>
              <a:ea typeface="楷体" panose="02010609060101010101" pitchFamily="49" charset="-122"/>
              <a:cs typeface="楷体" panose="02010609060101010101" pitchFamily="49" charset="-122"/>
            </a:endParaRPr>
          </a:p>
          <a:p>
            <a:pPr indent="266700"/>
            <a:r>
              <a:rPr lang="en-US" altLang="zh-CN" sz="1800" b="1">
                <a:solidFill>
                  <a:srgbClr val="C00000"/>
                </a:solidFill>
                <a:latin typeface="楷体" panose="02010609060101010101" pitchFamily="49" charset="-122"/>
                <a:ea typeface="楷体" panose="02010609060101010101" pitchFamily="49" charset="-122"/>
                <a:cs typeface="楷体" panose="02010609060101010101" pitchFamily="49" charset="-122"/>
              </a:rPr>
              <a:t>——</a:t>
            </a:r>
            <a:r>
              <a:rPr lang="zh-CN" altLang="en-US" sz="1800" b="1">
                <a:solidFill>
                  <a:srgbClr val="C00000"/>
                </a:solidFill>
                <a:latin typeface="楷体" panose="02010609060101010101" pitchFamily="49" charset="-122"/>
                <a:ea typeface="楷体" panose="02010609060101010101" pitchFamily="49" charset="-122"/>
                <a:cs typeface="楷体" panose="02010609060101010101" pitchFamily="49" charset="-122"/>
              </a:rPr>
              <a:t>最适合我们国情的就是最好的。</a:t>
            </a:r>
            <a:endParaRPr lang="zh-CN" altLang="en-US" sz="1800" b="1">
              <a:solidFill>
                <a:srgbClr val="C00000"/>
              </a:solidFill>
              <a:latin typeface="楷体" panose="02010609060101010101" pitchFamily="49" charset="-122"/>
              <a:ea typeface="楷体" panose="02010609060101010101" pitchFamily="49" charset="-122"/>
              <a:cs typeface="楷体" panose="02010609060101010101" pitchFamily="49" charset="-122"/>
            </a:endParaRPr>
          </a:p>
        </p:txBody>
      </p:sp>
      <p:sp>
        <p:nvSpPr>
          <p:cNvPr id="8" name="文本框 7"/>
          <p:cNvSpPr txBox="1"/>
          <p:nvPr/>
        </p:nvSpPr>
        <p:spPr>
          <a:xfrm>
            <a:off x="2679065" y="285115"/>
            <a:ext cx="4125595" cy="583565"/>
          </a:xfrm>
          <a:prstGeom prst="rect">
            <a:avLst/>
          </a:prstGeom>
          <a:noFill/>
        </p:spPr>
        <p:txBody>
          <a:bodyPr wrap="square" rtlCol="0" anchor="t">
            <a:spAutoFit/>
          </a:bodyPr>
          <a:p>
            <a:r>
              <a:rPr lang="en-US" altLang="zh-CN" sz="3200"/>
              <a:t>    </a:t>
            </a:r>
            <a:r>
              <a:rPr lang="zh-CN" altLang="en-US" sz="2400" b="1">
                <a:solidFill>
                  <a:schemeClr val="accent2"/>
                </a:solidFill>
                <a:latin typeface="微软雅黑" panose="020B0503020204020204" charset="-122"/>
                <a:ea typeface="微软雅黑" panose="020B0503020204020204" charset="-122"/>
              </a:rPr>
              <a:t>一</a:t>
            </a:r>
            <a:r>
              <a:rPr lang="zh-CN" altLang="en-US" sz="2400" b="1">
                <a:solidFill>
                  <a:schemeClr val="accent2"/>
                </a:solidFill>
                <a:latin typeface="微软雅黑" panose="020B0503020204020204" charset="-122"/>
                <a:ea typeface="微软雅黑" panose="020B0503020204020204" charset="-122"/>
              </a:rPr>
              <a:t>、编写</a:t>
            </a:r>
            <a:r>
              <a:rPr lang="zh-CN" sz="2400" b="1">
                <a:solidFill>
                  <a:schemeClr val="accent2"/>
                </a:solidFill>
                <a:latin typeface="微软雅黑" panose="020B0503020204020204" charset="-122"/>
                <a:ea typeface="微软雅黑" panose="020B0503020204020204" charset="-122"/>
              </a:rPr>
              <a:t>依据</a:t>
            </a:r>
            <a:endParaRPr lang="zh-CN" sz="2400" b="1">
              <a:solidFill>
                <a:schemeClr val="accent2"/>
              </a:solidFill>
              <a:latin typeface="微软雅黑" panose="020B0503020204020204" charset="-122"/>
              <a:ea typeface="微软雅黑" panose="020B050302020402020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743585" y="1054735"/>
            <a:ext cx="7479665" cy="460375"/>
          </a:xfrm>
          <a:prstGeom prst="rect">
            <a:avLst/>
          </a:prstGeom>
          <a:noFill/>
          <a:ln w="9525">
            <a:noFill/>
          </a:ln>
        </p:spPr>
        <p:txBody>
          <a:bodyPr wrap="square">
            <a:spAutoFit/>
          </a:bodyPr>
          <a:p>
            <a:pPr indent="267970"/>
            <a:r>
              <a:rPr lang="zh-CN" altLang="en-US" sz="2400" b="1">
                <a:solidFill>
                  <a:srgbClr val="660033"/>
                </a:solidFill>
                <a:latin typeface="微软雅黑" panose="020B0503020204020204" charset="-122"/>
                <a:ea typeface="微软雅黑" panose="020B0503020204020204" charset="-122"/>
                <a:cs typeface="微软雅黑" panose="020B0503020204020204" charset="-122"/>
              </a:rPr>
              <a:t>（三）</a:t>
            </a:r>
            <a:r>
              <a:rPr lang="zh-CN" sz="2400" b="1">
                <a:solidFill>
                  <a:srgbClr val="660033"/>
                </a:solidFill>
                <a:latin typeface="微软雅黑" panose="020B0503020204020204" charset="-122"/>
                <a:ea typeface="微软雅黑" panose="020B0503020204020204" charset="-122"/>
                <a:cs typeface="微软雅黑" panose="020B0503020204020204" charset="-122"/>
              </a:rPr>
              <a:t>“新型活页式、工作手册式”内涵释义</a:t>
            </a:r>
            <a:endParaRPr lang="zh-CN" altLang="en-US" sz="2400" b="1">
              <a:solidFill>
                <a:srgbClr val="660033"/>
              </a:solidFill>
              <a:latin typeface="微软雅黑" panose="020B0503020204020204" charset="-122"/>
              <a:ea typeface="微软雅黑" panose="020B0503020204020204" charset="-122"/>
              <a:cs typeface="微软雅黑" panose="020B0503020204020204" charset="-122"/>
            </a:endParaRPr>
          </a:p>
        </p:txBody>
      </p:sp>
      <p:sp>
        <p:nvSpPr>
          <p:cNvPr id="3" name="文本框 2"/>
          <p:cNvSpPr txBox="1"/>
          <p:nvPr/>
        </p:nvSpPr>
        <p:spPr>
          <a:xfrm>
            <a:off x="1050925" y="1884680"/>
            <a:ext cx="7123430" cy="3538220"/>
          </a:xfrm>
          <a:prstGeom prst="rect">
            <a:avLst/>
          </a:prstGeom>
          <a:noFill/>
          <a:ln w="9525">
            <a:noFill/>
          </a:ln>
        </p:spPr>
        <p:txBody>
          <a:bodyPr wrap="square">
            <a:spAutoFit/>
          </a:bodyPr>
          <a:p>
            <a:pPr indent="267970"/>
            <a:r>
              <a:rPr lang="en-US" altLang="zh-CN" sz="2400" b="1">
                <a:solidFill>
                  <a:schemeClr val="accent2"/>
                </a:solidFill>
                <a:latin typeface="楷体" panose="02010609060101010101" pitchFamily="49" charset="-122"/>
                <a:ea typeface="楷体" panose="02010609060101010101" pitchFamily="49" charset="-122"/>
                <a:cs typeface="楷体" panose="02010609060101010101" pitchFamily="49" charset="-122"/>
              </a:rPr>
              <a:t>1</a:t>
            </a:r>
            <a:r>
              <a:rPr lang="zh-CN" sz="2400" b="1">
                <a:solidFill>
                  <a:schemeClr val="accent2"/>
                </a:solidFill>
                <a:latin typeface="楷体" panose="02010609060101010101" pitchFamily="49" charset="-122"/>
                <a:ea typeface="楷体" panose="02010609060101010101" pitchFamily="49" charset="-122"/>
                <a:cs typeface="楷体" panose="02010609060101010101" pitchFamily="49" charset="-122"/>
              </a:rPr>
              <a:t>、类型之新：旧型</a:t>
            </a:r>
            <a:r>
              <a:rPr lang="en-US" altLang="zh-CN" sz="2400" b="1">
                <a:solidFill>
                  <a:schemeClr val="accent2"/>
                </a:solidFill>
                <a:latin typeface="楷体" panose="02010609060101010101" pitchFamily="49" charset="-122"/>
                <a:ea typeface="楷体" panose="02010609060101010101" pitchFamily="49" charset="-122"/>
                <a:cs typeface="楷体" panose="02010609060101010101" pitchFamily="49" charset="-122"/>
              </a:rPr>
              <a:t>-</a:t>
            </a:r>
            <a:r>
              <a:rPr lang="zh-CN" altLang="en-US" sz="2400" b="1">
                <a:solidFill>
                  <a:schemeClr val="accent2"/>
                </a:solidFill>
                <a:latin typeface="楷体" panose="02010609060101010101" pitchFamily="49" charset="-122"/>
                <a:ea typeface="楷体" panose="02010609060101010101" pitchFamily="49" charset="-122"/>
                <a:cs typeface="楷体" panose="02010609060101010101" pitchFamily="49" charset="-122"/>
              </a:rPr>
              <a:t>新型</a:t>
            </a:r>
            <a:endParaRPr lang="zh-CN" sz="2000">
              <a:latin typeface="楷体" panose="02010609060101010101" pitchFamily="49" charset="-122"/>
              <a:ea typeface="楷体" panose="02010609060101010101" pitchFamily="49" charset="-122"/>
              <a:cs typeface="楷体" panose="02010609060101010101" pitchFamily="49" charset="-122"/>
            </a:endParaRPr>
          </a:p>
          <a:p>
            <a:pPr indent="267970"/>
            <a:r>
              <a:rPr lang="zh-CN" sz="2000" b="1">
                <a:solidFill>
                  <a:srgbClr val="00B050"/>
                </a:solidFill>
                <a:latin typeface="Calibri" panose="020F0502020204030204" pitchFamily="34" charset="0"/>
                <a:ea typeface="宋体" panose="02010600030101010101" pitchFamily="2" charset="-122"/>
              </a:rPr>
              <a:t>      职教二十条开篇第一句话</a:t>
            </a:r>
            <a:r>
              <a:rPr lang="zh-CN" sz="2000" b="1">
                <a:solidFill>
                  <a:srgbClr val="00B050"/>
                </a:solidFill>
                <a:latin typeface="Calibri" panose="020F0502020204030204" pitchFamily="34" charset="0"/>
                <a:ea typeface="宋体" panose="02010600030101010101" pitchFamily="2" charset="-122"/>
                <a:cs typeface="Times New Roman" panose="02020603050405020304" pitchFamily="18" charset="0"/>
              </a:rPr>
              <a:t>“职业教育与普通教育是</a:t>
            </a:r>
            <a:r>
              <a:rPr lang="zh-CN" sz="2000" b="1">
                <a:solidFill>
                  <a:srgbClr val="FF0000"/>
                </a:solidFill>
                <a:latin typeface="Calibri" panose="020F0502020204030204" pitchFamily="34" charset="0"/>
                <a:ea typeface="宋体" panose="02010600030101010101" pitchFamily="2" charset="-122"/>
                <a:cs typeface="Times New Roman" panose="02020603050405020304" pitchFamily="18" charset="0"/>
              </a:rPr>
              <a:t>两种不同教育类型</a:t>
            </a:r>
            <a:r>
              <a:rPr lang="zh-CN" sz="2000" b="1">
                <a:solidFill>
                  <a:srgbClr val="00B050"/>
                </a:solidFill>
                <a:latin typeface="Calibri" panose="020F0502020204030204" pitchFamily="34" charset="0"/>
                <a:ea typeface="宋体" panose="02010600030101010101" pitchFamily="2" charset="-122"/>
                <a:cs typeface="Times New Roman" panose="02020603050405020304" pitchFamily="18" charset="0"/>
              </a:rPr>
              <a:t>，具有同等重要地位”，这是国家层面以文件的方式第一次将职业教育与普通教育彻底区别开，类型之新体现在教材上就是彻底摒弃普通教育学科体系</a:t>
            </a:r>
            <a:r>
              <a:rPr lang="zh-CN" sz="2000" b="1">
                <a:solidFill>
                  <a:srgbClr val="FF0000"/>
                </a:solidFill>
                <a:latin typeface="Calibri" panose="020F0502020204030204" pitchFamily="34" charset="0"/>
                <a:cs typeface="Times New Roman" panose="02020603050405020304" pitchFamily="18" charset="0"/>
                <a:sym typeface="+mn-ea"/>
              </a:rPr>
              <a:t>“命题、概念”逻辑结构</a:t>
            </a:r>
            <a:r>
              <a:rPr lang="zh-CN" sz="2000" b="1">
                <a:solidFill>
                  <a:srgbClr val="00B050"/>
                </a:solidFill>
                <a:latin typeface="Calibri" panose="020F0502020204030204" pitchFamily="34" charset="0"/>
                <a:ea typeface="宋体" panose="02010600030101010101" pitchFamily="2" charset="-122"/>
                <a:cs typeface="Times New Roman" panose="02020603050405020304" pitchFamily="18" charset="0"/>
              </a:rPr>
              <a:t>的知识本位教材，改以指向</a:t>
            </a:r>
            <a:r>
              <a:rPr lang="zh-CN" sz="2000" b="1">
                <a:solidFill>
                  <a:srgbClr val="FF0000"/>
                </a:solidFill>
                <a:latin typeface="Calibri" panose="020F0502020204030204" pitchFamily="34" charset="0"/>
                <a:cs typeface="Times New Roman" panose="02020603050405020304" pitchFamily="18" charset="0"/>
                <a:sym typeface="+mn-ea"/>
              </a:rPr>
              <a:t>“职业、工作”行动逻辑结构</a:t>
            </a:r>
            <a:r>
              <a:rPr lang="zh-CN" sz="2000" b="1">
                <a:solidFill>
                  <a:srgbClr val="00B050"/>
                </a:solidFill>
                <a:latin typeface="Calibri" panose="020F0502020204030204" pitchFamily="34" charset="0"/>
                <a:ea typeface="宋体" panose="02010600030101010101" pitchFamily="2" charset="-122"/>
                <a:cs typeface="Times New Roman" panose="02020603050405020304" pitchFamily="18" charset="0"/>
              </a:rPr>
              <a:t>的能力本位教材，将“能力”或者作为能力载体的“活动、任务、项目”作为教材内容的组织单位，以工作过程或者活动程序作为教材结构主逻辑，</a:t>
            </a:r>
            <a:r>
              <a:rPr lang="zh-CN" sz="2000" b="1">
                <a:solidFill>
                  <a:srgbClr val="C00000"/>
                </a:solidFill>
                <a:latin typeface="Calibri" panose="020F0502020204030204" pitchFamily="34" charset="0"/>
                <a:ea typeface="宋体" panose="02010600030101010101" pitchFamily="2" charset="-122"/>
                <a:cs typeface="Times New Roman" panose="02020603050405020304" pitchFamily="18" charset="0"/>
              </a:rPr>
              <a:t>实现</a:t>
            </a:r>
            <a:r>
              <a:rPr lang="zh-CN" sz="2000" b="1">
                <a:solidFill>
                  <a:srgbClr val="00B050"/>
                </a:solidFill>
                <a:latin typeface="Calibri" panose="020F0502020204030204" pitchFamily="34" charset="0"/>
                <a:ea typeface="宋体" panose="02010600030101010101" pitchFamily="2" charset="-122"/>
                <a:cs typeface="Times New Roman" panose="02020603050405020304" pitchFamily="18" charset="0"/>
              </a:rPr>
              <a:t>基于职业行动逻辑的教材结构设计，价值取向由学科知识学习转向职业行动能力的培养，从而与普教知识本位的旧型教材做了彻底的类型区别。</a:t>
            </a:r>
            <a:endParaRPr lang="zh-CN" altLang="en-US" sz="2000" b="1">
              <a:solidFill>
                <a:srgbClr val="00B050"/>
              </a:solidFill>
              <a:latin typeface="Calibri" panose="020F0502020204030204" pitchFamily="34" charset="0"/>
              <a:ea typeface="宋体" panose="02010600030101010101" pitchFamily="2" charset="-122"/>
              <a:cs typeface="Times New Roman" panose="02020603050405020304" pitchFamily="18" charset="0"/>
            </a:endParaRPr>
          </a:p>
        </p:txBody>
      </p:sp>
      <p:sp>
        <p:nvSpPr>
          <p:cNvPr id="5" name="文本框 4"/>
          <p:cNvSpPr txBox="1"/>
          <p:nvPr/>
        </p:nvSpPr>
        <p:spPr>
          <a:xfrm>
            <a:off x="2550160" y="219075"/>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一</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依据</a:t>
            </a:r>
            <a:endParaRPr lang="zh-CN" b="1">
              <a:solidFill>
                <a:schemeClr val="accent2"/>
              </a:solidFill>
              <a:latin typeface="微软雅黑" panose="020B0503020204020204" charset="-122"/>
              <a:ea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06070" y="1593850"/>
            <a:ext cx="8531860" cy="5077460"/>
          </a:xfrm>
          <a:prstGeom prst="rect">
            <a:avLst/>
          </a:prstGeom>
          <a:noFill/>
          <a:ln w="9525">
            <a:noFill/>
          </a:ln>
        </p:spPr>
        <p:txBody>
          <a:bodyPr wrap="square">
            <a:spAutoFit/>
          </a:bodyPr>
          <a:p>
            <a:pPr indent="267970"/>
            <a:r>
              <a:rPr lang="en-US" altLang="zh-CN" sz="2400" b="1">
                <a:solidFill>
                  <a:schemeClr val="accent2"/>
                </a:solidFill>
                <a:latin typeface="楷体" panose="02010609060101010101" pitchFamily="49" charset="-122"/>
                <a:ea typeface="楷体" panose="02010609060101010101" pitchFamily="49" charset="-122"/>
                <a:cs typeface="楷体" panose="02010609060101010101" pitchFamily="49" charset="-122"/>
              </a:rPr>
              <a:t>2</a:t>
            </a:r>
            <a:r>
              <a:rPr sz="2400" b="1">
                <a:solidFill>
                  <a:schemeClr val="accent2"/>
                </a:solidFill>
                <a:latin typeface="楷体" panose="02010609060101010101" pitchFamily="49" charset="-122"/>
                <a:ea typeface="楷体" panose="02010609060101010101" pitchFamily="49" charset="-122"/>
                <a:cs typeface="楷体" panose="02010609060101010101" pitchFamily="49" charset="-122"/>
              </a:rPr>
              <a:t>、内容之新</a:t>
            </a:r>
            <a:endParaRPr sz="2000" b="1">
              <a:solidFill>
                <a:schemeClr val="accent2"/>
              </a:solidFill>
              <a:latin typeface="楷体" panose="02010609060101010101" pitchFamily="49" charset="-122"/>
              <a:ea typeface="楷体" panose="02010609060101010101" pitchFamily="49" charset="-122"/>
              <a:cs typeface="楷体" panose="02010609060101010101" pitchFamily="49" charset="-122"/>
            </a:endParaRPr>
          </a:p>
          <a:p>
            <a:pPr indent="267970"/>
            <a:r>
              <a:rPr sz="2000" b="1">
                <a:solidFill>
                  <a:srgbClr val="00B050"/>
                </a:solidFill>
                <a:latin typeface="+mj-ea"/>
                <a:ea typeface="+mj-ea"/>
                <a:cs typeface="+mj-ea"/>
              </a:rPr>
              <a:t>职业教育教材除了固有的“专业能力+方法能力+社会能力”内容承载之外，还必须增加下列内容：</a:t>
            </a:r>
            <a:endParaRPr sz="2000" b="1">
              <a:solidFill>
                <a:srgbClr val="FF0000"/>
              </a:solidFill>
              <a:latin typeface="+mj-ea"/>
              <a:ea typeface="+mj-ea"/>
              <a:cs typeface="+mj-ea"/>
            </a:endParaRPr>
          </a:p>
          <a:p>
            <a:pPr indent="267970"/>
            <a:r>
              <a:rPr sz="2000" b="1">
                <a:solidFill>
                  <a:schemeClr val="accent2"/>
                </a:solidFill>
                <a:latin typeface="+mj-ea"/>
                <a:ea typeface="+mj-ea"/>
                <a:cs typeface="+mj-ea"/>
              </a:rPr>
              <a:t>课程思政</a:t>
            </a:r>
            <a:r>
              <a:rPr sz="2000" b="1">
                <a:solidFill>
                  <a:srgbClr val="00B050"/>
                </a:solidFill>
                <a:latin typeface="+mj-ea"/>
                <a:ea typeface="+mj-ea"/>
                <a:cs typeface="+mj-ea"/>
              </a:rPr>
              <a:t>，第</a:t>
            </a:r>
            <a:r>
              <a:rPr sz="2000" b="1">
                <a:solidFill>
                  <a:srgbClr val="FF0000"/>
                </a:solidFill>
                <a:latin typeface="+mj-ea"/>
                <a:ea typeface="+mj-ea"/>
                <a:cs typeface="+mj-ea"/>
              </a:rPr>
              <a:t>19</a:t>
            </a:r>
            <a:r>
              <a:rPr sz="2000" b="1">
                <a:solidFill>
                  <a:srgbClr val="00B050"/>
                </a:solidFill>
                <a:latin typeface="+mj-ea"/>
                <a:ea typeface="+mj-ea"/>
                <a:cs typeface="+mj-ea"/>
              </a:rPr>
              <a:t>条明确要求“推进职业教育领域‘三全育人’综合改革试点工作，使各类课程与思想政治教育理论课同向同行，努力实现职业技能和职业精神高度融合”，新型教</a:t>
            </a:r>
            <a:r>
              <a:rPr lang="zh-CN" sz="2000" b="1">
                <a:solidFill>
                  <a:srgbClr val="00B050"/>
                </a:solidFill>
                <a:latin typeface="+mj-ea"/>
                <a:ea typeface="+mj-ea"/>
                <a:cs typeface="+mj-ea"/>
              </a:rPr>
              <a:t>材</a:t>
            </a:r>
            <a:r>
              <a:rPr sz="2000" b="1">
                <a:solidFill>
                  <a:srgbClr val="00B050"/>
                </a:solidFill>
                <a:latin typeface="+mj-ea"/>
                <a:ea typeface="+mj-ea"/>
                <a:cs typeface="+mj-ea"/>
              </a:rPr>
              <a:t>必须突出“人的底色”培养，要求课程思政必须体现在所有的专业教材中，贯穿专业教育始终。</a:t>
            </a:r>
            <a:endParaRPr sz="2000" b="1">
              <a:solidFill>
                <a:srgbClr val="00B050"/>
              </a:solidFill>
              <a:latin typeface="+mj-ea"/>
              <a:ea typeface="+mj-ea"/>
              <a:cs typeface="+mj-ea"/>
            </a:endParaRPr>
          </a:p>
          <a:p>
            <a:pPr indent="267970"/>
            <a:r>
              <a:rPr sz="2000" b="1">
                <a:solidFill>
                  <a:schemeClr val="accent2"/>
                </a:solidFill>
                <a:latin typeface="+mj-ea"/>
                <a:ea typeface="+mj-ea"/>
                <a:cs typeface="+mj-ea"/>
              </a:rPr>
              <a:t>创新教育</a:t>
            </a:r>
            <a:r>
              <a:rPr sz="2000" b="1">
                <a:solidFill>
                  <a:srgbClr val="00B050"/>
                </a:solidFill>
                <a:latin typeface="+mj-ea"/>
                <a:ea typeface="+mj-ea"/>
                <a:cs typeface="+mj-ea"/>
              </a:rPr>
              <a:t>，第</a:t>
            </a:r>
            <a:r>
              <a:rPr sz="2000" b="1">
                <a:solidFill>
                  <a:srgbClr val="FF0000"/>
                </a:solidFill>
                <a:latin typeface="+mj-ea"/>
                <a:ea typeface="+mj-ea"/>
                <a:cs typeface="+mj-ea"/>
              </a:rPr>
              <a:t>3</a:t>
            </a:r>
            <a:r>
              <a:rPr sz="2000" b="1">
                <a:solidFill>
                  <a:srgbClr val="00B050"/>
                </a:solidFill>
                <a:latin typeface="+mj-ea"/>
                <a:ea typeface="+mj-ea"/>
                <a:cs typeface="+mj-ea"/>
              </a:rPr>
              <a:t>条要求：“高等职业学校要培养服务区域发展的高素质技术技能人才，重点服务中小微企业的技术研发和产品升级”，这就要求毕业生具有创新思维和创新能力，必须加强创新创业教育，创新教育</a:t>
            </a:r>
            <a:r>
              <a:rPr lang="zh-CN" sz="2000" b="1">
                <a:solidFill>
                  <a:srgbClr val="00B050"/>
                </a:solidFill>
                <a:latin typeface="+mj-ea"/>
                <a:ea typeface="+mj-ea"/>
                <a:cs typeface="+mj-ea"/>
              </a:rPr>
              <a:t>列为</a:t>
            </a:r>
            <a:r>
              <a:rPr sz="2000" b="1">
                <a:solidFill>
                  <a:srgbClr val="00B050"/>
                </a:solidFill>
                <a:latin typeface="+mj-ea"/>
                <a:ea typeface="+mj-ea"/>
                <a:cs typeface="+mj-ea"/>
              </a:rPr>
              <a:t>职业教材的重点内容之一，专业教育全过程培养学生的创新思维、创新能力，通过创新思维与</a:t>
            </a:r>
            <a:r>
              <a:rPr lang="zh-CN" sz="2000" b="1">
                <a:solidFill>
                  <a:srgbClr val="00B050"/>
                </a:solidFill>
                <a:latin typeface="+mj-ea"/>
                <a:ea typeface="+mj-ea"/>
                <a:cs typeface="+mj-ea"/>
              </a:rPr>
              <a:t>创新</a:t>
            </a:r>
            <a:r>
              <a:rPr sz="2000" b="1">
                <a:solidFill>
                  <a:srgbClr val="00B050"/>
                </a:solidFill>
                <a:latin typeface="+mj-ea"/>
                <a:ea typeface="+mj-ea"/>
                <a:cs typeface="+mj-ea"/>
              </a:rPr>
              <a:t>实践训练培养</a:t>
            </a:r>
            <a:r>
              <a:rPr lang="zh-CN" sz="2000" b="1">
                <a:solidFill>
                  <a:srgbClr val="00B050"/>
                </a:solidFill>
                <a:latin typeface="+mj-ea"/>
                <a:ea typeface="+mj-ea"/>
                <a:cs typeface="+mj-ea"/>
              </a:rPr>
              <a:t>学生的</a:t>
            </a:r>
            <a:r>
              <a:rPr sz="2000" b="1">
                <a:solidFill>
                  <a:srgbClr val="00B050"/>
                </a:solidFill>
                <a:latin typeface="+mj-ea"/>
                <a:ea typeface="+mj-ea"/>
                <a:cs typeface="+mj-ea"/>
              </a:rPr>
              <a:t>创新创业素质。</a:t>
            </a:r>
            <a:endParaRPr sz="2000" b="1">
              <a:solidFill>
                <a:srgbClr val="FF0000"/>
              </a:solidFill>
              <a:latin typeface="+mj-ea"/>
              <a:ea typeface="+mj-ea"/>
              <a:cs typeface="+mj-ea"/>
            </a:endParaRPr>
          </a:p>
          <a:p>
            <a:pPr indent="267970"/>
            <a:r>
              <a:rPr sz="2000" b="1">
                <a:solidFill>
                  <a:schemeClr val="accent2"/>
                </a:solidFill>
                <a:latin typeface="+mj-ea"/>
                <a:ea typeface="+mj-ea"/>
                <a:cs typeface="+mj-ea"/>
              </a:rPr>
              <a:t>1+x</a:t>
            </a:r>
            <a:r>
              <a:rPr sz="2000" b="1">
                <a:solidFill>
                  <a:srgbClr val="00B050"/>
                </a:solidFill>
                <a:latin typeface="+mj-ea"/>
                <a:ea typeface="+mj-ea"/>
                <a:cs typeface="+mj-ea"/>
              </a:rPr>
              <a:t>，第</a:t>
            </a:r>
            <a:r>
              <a:rPr sz="2000" b="1">
                <a:solidFill>
                  <a:srgbClr val="FF0000"/>
                </a:solidFill>
                <a:latin typeface="+mj-ea"/>
                <a:ea typeface="+mj-ea"/>
                <a:cs typeface="+mj-ea"/>
              </a:rPr>
              <a:t>6</a:t>
            </a:r>
            <a:r>
              <a:rPr sz="2000" b="1">
                <a:solidFill>
                  <a:srgbClr val="00B050"/>
                </a:solidFill>
                <a:latin typeface="+mj-ea"/>
                <a:ea typeface="+mj-ea"/>
                <a:cs typeface="+mj-ea"/>
              </a:rPr>
              <a:t>条“启动1+x证书制度试点工作”，1+x证书制度是职业教育一项重大改革措施，是职业教育</a:t>
            </a:r>
            <a:r>
              <a:rPr lang="en-US" sz="2000" b="1">
                <a:solidFill>
                  <a:srgbClr val="00B050"/>
                </a:solidFill>
                <a:latin typeface="+mj-ea"/>
                <a:ea typeface="+mj-ea"/>
                <a:cs typeface="+mj-ea"/>
              </a:rPr>
              <a:t>“</a:t>
            </a:r>
            <a:r>
              <a:rPr sz="2000" b="1">
                <a:solidFill>
                  <a:srgbClr val="00B050"/>
                </a:solidFill>
                <a:latin typeface="+mj-ea"/>
                <a:ea typeface="+mj-ea"/>
                <a:cs typeface="+mj-ea"/>
                <a:sym typeface="+mn-ea"/>
              </a:rPr>
              <a:t>职业性</a:t>
            </a:r>
            <a:r>
              <a:rPr lang="en-US" sz="2000" b="1">
                <a:solidFill>
                  <a:srgbClr val="00B050"/>
                </a:solidFill>
                <a:latin typeface="+mj-ea"/>
                <a:ea typeface="+mj-ea"/>
                <a:cs typeface="+mj-ea"/>
              </a:rPr>
              <a:t>”</a:t>
            </a:r>
            <a:r>
              <a:rPr sz="2000" b="1">
                <a:solidFill>
                  <a:srgbClr val="00B050"/>
                </a:solidFill>
                <a:latin typeface="+mj-ea"/>
                <a:ea typeface="+mj-ea"/>
                <a:cs typeface="+mj-ea"/>
              </a:rPr>
              <a:t>制度与内容上的重大突破，教材必须融入x的标准、内容，使x成为职业教育的有机组成部分，而不是简单的加法。</a:t>
            </a:r>
            <a:endParaRPr sz="2000" b="1">
              <a:solidFill>
                <a:srgbClr val="00B050"/>
              </a:solidFill>
              <a:latin typeface="+mj-ea"/>
              <a:ea typeface="+mj-ea"/>
              <a:cs typeface="+mj-ea"/>
            </a:endParaRPr>
          </a:p>
        </p:txBody>
      </p:sp>
      <p:sp>
        <p:nvSpPr>
          <p:cNvPr id="4" name="文本框 3"/>
          <p:cNvSpPr txBox="1"/>
          <p:nvPr/>
        </p:nvSpPr>
        <p:spPr>
          <a:xfrm>
            <a:off x="306070" y="961390"/>
            <a:ext cx="7807960" cy="768350"/>
          </a:xfrm>
          <a:prstGeom prst="rect">
            <a:avLst/>
          </a:prstGeom>
          <a:noFill/>
          <a:ln w="9525">
            <a:noFill/>
          </a:ln>
        </p:spPr>
        <p:txBody>
          <a:bodyPr wrap="square">
            <a:spAutoFit/>
          </a:bodyPr>
          <a:p>
            <a:pPr indent="267970"/>
            <a:r>
              <a:rPr lang="zh-CN" altLang="en-US" sz="2200" b="1">
                <a:solidFill>
                  <a:srgbClr val="660033"/>
                </a:solidFill>
                <a:latin typeface="微软雅黑" panose="020B0503020204020204" charset="-122"/>
                <a:ea typeface="微软雅黑" panose="020B0503020204020204" charset="-122"/>
                <a:cs typeface="微软雅黑" panose="020B0503020204020204" charset="-122"/>
              </a:rPr>
              <a:t>（三）</a:t>
            </a:r>
            <a:r>
              <a:rPr lang="zh-CN" sz="2200" b="1">
                <a:solidFill>
                  <a:srgbClr val="660033"/>
                </a:solidFill>
                <a:latin typeface="微软雅黑" panose="020B0503020204020204" charset="-122"/>
                <a:ea typeface="微软雅黑" panose="020B0503020204020204" charset="-122"/>
                <a:cs typeface="微软雅黑" panose="020B0503020204020204" charset="-122"/>
                <a:sym typeface="+mn-ea"/>
              </a:rPr>
              <a:t>“新型活页式、工作手册式”内涵释义</a:t>
            </a:r>
            <a:endParaRPr lang="zh-CN" altLang="en-US" sz="2200" b="1">
              <a:solidFill>
                <a:srgbClr val="660033"/>
              </a:solidFill>
              <a:latin typeface="微软雅黑" panose="020B0503020204020204" charset="-122"/>
              <a:ea typeface="微软雅黑" panose="020B0503020204020204" charset="-122"/>
              <a:cs typeface="微软雅黑" panose="020B0503020204020204" charset="-122"/>
            </a:endParaRPr>
          </a:p>
          <a:p>
            <a:pPr indent="267970"/>
            <a:endParaRPr lang="zh-CN" altLang="en-US" sz="2200" b="1">
              <a:solidFill>
                <a:srgbClr val="660033"/>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2338705" y="169545"/>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一</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依据</a:t>
            </a:r>
            <a:endParaRPr lang="zh-CN" b="1">
              <a:solidFill>
                <a:schemeClr val="accent2"/>
              </a:solidFill>
              <a:latin typeface="微软雅黑" panose="020B0503020204020204" charset="-122"/>
              <a:ea typeface="微软雅黑" panose="020B050302020402020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43535" y="1268730"/>
            <a:ext cx="8531860" cy="4399915"/>
          </a:xfrm>
          <a:prstGeom prst="rect">
            <a:avLst/>
          </a:prstGeom>
          <a:noFill/>
          <a:ln w="9525">
            <a:noFill/>
          </a:ln>
        </p:spPr>
        <p:txBody>
          <a:bodyPr wrap="square">
            <a:spAutoFit/>
          </a:bodyPr>
          <a:p>
            <a:pPr indent="267970"/>
            <a:r>
              <a:rPr lang="en-US" altLang="zh-CN" sz="2000" b="1">
                <a:solidFill>
                  <a:srgbClr val="660033"/>
                </a:solidFill>
                <a:latin typeface="黑体" panose="02010609060101010101" pitchFamily="49" charset="-122"/>
                <a:ea typeface="黑体" panose="02010609060101010101" pitchFamily="49" charset="-122"/>
                <a:cs typeface="黑体" panose="02010609060101010101" pitchFamily="49" charset="-122"/>
              </a:rPr>
              <a:t>3</a:t>
            </a:r>
            <a:r>
              <a:rPr sz="2000" b="1">
                <a:solidFill>
                  <a:srgbClr val="660033"/>
                </a:solidFill>
                <a:latin typeface="黑体" panose="02010609060101010101" pitchFamily="49" charset="-122"/>
                <a:ea typeface="黑体" panose="02010609060101010101" pitchFamily="49" charset="-122"/>
                <a:cs typeface="黑体" panose="02010609060101010101" pitchFamily="49" charset="-122"/>
              </a:rPr>
              <a:t>、形式之新</a:t>
            </a:r>
            <a:endParaRPr sz="2000" b="1">
              <a:solidFill>
                <a:srgbClr val="660033"/>
              </a:solidFill>
              <a:latin typeface="黑体" panose="02010609060101010101" pitchFamily="49" charset="-122"/>
              <a:ea typeface="黑体" panose="02010609060101010101" pitchFamily="49" charset="-122"/>
              <a:cs typeface="黑体" panose="02010609060101010101" pitchFamily="49" charset="-122"/>
            </a:endParaRPr>
          </a:p>
          <a:p>
            <a:pPr indent="267970"/>
            <a:r>
              <a:rPr lang="zh-CN" sz="2000" b="1">
                <a:solidFill>
                  <a:schemeClr val="accent2"/>
                </a:solidFill>
                <a:latin typeface="+mj-ea"/>
                <a:ea typeface="+mj-ea"/>
                <a:cs typeface="+mj-ea"/>
              </a:rPr>
              <a:t>（</a:t>
            </a:r>
            <a:r>
              <a:rPr lang="en-US" altLang="zh-CN" sz="2000" b="1">
                <a:solidFill>
                  <a:schemeClr val="accent2"/>
                </a:solidFill>
                <a:latin typeface="+mj-ea"/>
                <a:ea typeface="+mj-ea"/>
                <a:cs typeface="+mj-ea"/>
              </a:rPr>
              <a:t>1</a:t>
            </a:r>
            <a:r>
              <a:rPr lang="zh-CN" sz="2000" b="1">
                <a:solidFill>
                  <a:schemeClr val="accent2"/>
                </a:solidFill>
                <a:latin typeface="+mj-ea"/>
                <a:ea typeface="+mj-ea"/>
                <a:cs typeface="+mj-ea"/>
              </a:rPr>
              <a:t>）</a:t>
            </a:r>
            <a:r>
              <a:rPr sz="2000" b="1">
                <a:solidFill>
                  <a:schemeClr val="accent2"/>
                </a:solidFill>
                <a:latin typeface="+mj-ea"/>
                <a:ea typeface="+mj-ea"/>
                <a:cs typeface="+mj-ea"/>
              </a:rPr>
              <a:t>活页装订</a:t>
            </a:r>
            <a:r>
              <a:rPr sz="2000" b="1">
                <a:solidFill>
                  <a:srgbClr val="0070C0"/>
                </a:solidFill>
                <a:latin typeface="+mj-ea"/>
                <a:ea typeface="+mj-ea"/>
                <a:cs typeface="+mj-ea"/>
              </a:rPr>
              <a:t>，</a:t>
            </a:r>
            <a:r>
              <a:rPr sz="2000" b="1">
                <a:solidFill>
                  <a:srgbClr val="00B050"/>
                </a:solidFill>
                <a:latin typeface="+mj-ea"/>
                <a:ea typeface="+mj-ea"/>
                <a:cs typeface="+mj-ea"/>
              </a:rPr>
              <a:t>教材设计必须充分考虑的要素。职业教育最大的特色就是要持续不断地追踪瞬息万变的经济社会发展，需要不断补充新思维、新知识、新技术，使教育与经济社会发展保持匹配，</a:t>
            </a:r>
            <a:r>
              <a:rPr sz="2000" b="1">
                <a:solidFill>
                  <a:srgbClr val="FF0000"/>
                </a:solidFill>
                <a:latin typeface="+mj-ea"/>
                <a:ea typeface="+mj-ea"/>
                <a:cs typeface="+mj-ea"/>
              </a:rPr>
              <a:t>以活页的方式补充到教材中</a:t>
            </a:r>
            <a:r>
              <a:rPr lang="en-US" sz="2000" b="1">
                <a:solidFill>
                  <a:srgbClr val="FF0000"/>
                </a:solidFill>
                <a:latin typeface="+mj-ea"/>
                <a:ea typeface="+mj-ea"/>
                <a:cs typeface="+mj-ea"/>
              </a:rPr>
              <a:t>——</a:t>
            </a:r>
            <a:r>
              <a:rPr lang="zh-CN" altLang="en-US" sz="2000" b="1">
                <a:solidFill>
                  <a:srgbClr val="FF0000"/>
                </a:solidFill>
                <a:latin typeface="+mj-ea"/>
                <a:ea typeface="+mj-ea"/>
                <a:cs typeface="+mj-ea"/>
              </a:rPr>
              <a:t>新技术补充</a:t>
            </a:r>
            <a:endParaRPr sz="2000" b="1">
              <a:solidFill>
                <a:srgbClr val="00B050"/>
              </a:solidFill>
              <a:latin typeface="+mj-ea"/>
              <a:ea typeface="+mj-ea"/>
              <a:cs typeface="+mj-ea"/>
            </a:endParaRPr>
          </a:p>
          <a:p>
            <a:pPr indent="267970"/>
            <a:r>
              <a:rPr sz="2000" b="1">
                <a:solidFill>
                  <a:srgbClr val="00B050"/>
                </a:solidFill>
                <a:latin typeface="+mj-ea"/>
                <a:ea typeface="+mj-ea"/>
                <a:cs typeface="+mj-ea"/>
              </a:rPr>
              <a:t>与此同时，学生也可以将拓展学习、深度学习、个性化的经验、体会、收获、总结等纸质记录及时充实到教材相应页面中，丰富知识、积累经验、提高技术技能水平</a:t>
            </a:r>
            <a:r>
              <a:rPr lang="zh-CN" sz="2000" b="1">
                <a:solidFill>
                  <a:srgbClr val="00B050"/>
                </a:solidFill>
                <a:latin typeface="+mj-ea"/>
                <a:ea typeface="+mj-ea"/>
                <a:cs typeface="+mj-ea"/>
              </a:rPr>
              <a:t>。</a:t>
            </a:r>
            <a:endParaRPr sz="2000" b="1">
              <a:solidFill>
                <a:srgbClr val="00B050"/>
              </a:solidFill>
              <a:latin typeface="+mj-ea"/>
              <a:ea typeface="+mj-ea"/>
              <a:cs typeface="+mj-ea"/>
            </a:endParaRPr>
          </a:p>
          <a:p>
            <a:pPr indent="267970"/>
            <a:r>
              <a:rPr lang="zh-CN" sz="2000" b="1">
                <a:solidFill>
                  <a:schemeClr val="accent2"/>
                </a:solidFill>
                <a:latin typeface="+mj-ea"/>
                <a:ea typeface="+mj-ea"/>
                <a:cs typeface="+mj-ea"/>
              </a:rPr>
              <a:t>（</a:t>
            </a:r>
            <a:r>
              <a:rPr lang="en-US" altLang="zh-CN" sz="2000" b="1">
                <a:solidFill>
                  <a:schemeClr val="accent2"/>
                </a:solidFill>
                <a:latin typeface="+mj-ea"/>
                <a:ea typeface="+mj-ea"/>
                <a:cs typeface="+mj-ea"/>
              </a:rPr>
              <a:t>2</a:t>
            </a:r>
            <a:r>
              <a:rPr lang="zh-CN" sz="2000" b="1">
                <a:solidFill>
                  <a:schemeClr val="accent2"/>
                </a:solidFill>
                <a:latin typeface="+mj-ea"/>
                <a:ea typeface="+mj-ea"/>
                <a:cs typeface="+mj-ea"/>
              </a:rPr>
              <a:t>）</a:t>
            </a:r>
            <a:r>
              <a:rPr lang="zh-CN" altLang="en-US" sz="2000" b="1">
                <a:solidFill>
                  <a:schemeClr val="accent2"/>
                </a:solidFill>
                <a:latin typeface="+mj-ea"/>
                <a:ea typeface="+mj-ea"/>
                <a:cs typeface="+mj-ea"/>
              </a:rPr>
              <a:t>留白处理，</a:t>
            </a:r>
            <a:r>
              <a:rPr lang="zh-CN" altLang="en-US" sz="2000" b="1">
                <a:solidFill>
                  <a:srgbClr val="00B050"/>
                </a:solidFill>
                <a:latin typeface="+mj-ea"/>
                <a:ea typeface="+mj-ea"/>
                <a:cs typeface="+mj-ea"/>
              </a:rPr>
              <a:t>就是在教材中特意留出空白处，留白是为了方便随时记录，还可以用来反思、总结。在教材每页留出5%左右的空白处，在单元、项目留整页空白，可以将重点、难点、感悟、反思以及</a:t>
            </a:r>
            <a:r>
              <a:rPr lang="zh-CN" altLang="en-US" sz="2000" b="1">
                <a:solidFill>
                  <a:srgbClr val="FF0000"/>
                </a:solidFill>
                <a:latin typeface="+mj-ea"/>
                <a:ea typeface="+mj-ea"/>
                <a:cs typeface="+mj-ea"/>
              </a:rPr>
              <a:t>结构化可视化总结</a:t>
            </a:r>
            <a:r>
              <a:rPr lang="zh-CN" altLang="en-US" sz="2000" b="1">
                <a:solidFill>
                  <a:srgbClr val="00B050"/>
                </a:solidFill>
                <a:latin typeface="+mj-ea"/>
                <a:ea typeface="+mj-ea"/>
                <a:cs typeface="+mj-ea"/>
              </a:rPr>
              <a:t>等直接记录在教材上，对记忆、理解、深度思考以及复习起到很好地效果。</a:t>
            </a:r>
            <a:endParaRPr lang="zh-CN" altLang="en-US" sz="2000" b="1">
              <a:solidFill>
                <a:srgbClr val="00B050"/>
              </a:solidFill>
              <a:latin typeface="+mj-ea"/>
              <a:ea typeface="+mj-ea"/>
              <a:cs typeface="+mj-ea"/>
            </a:endParaRPr>
          </a:p>
          <a:p>
            <a:pPr indent="267970"/>
            <a:r>
              <a:rPr lang="zh-CN" altLang="en-US" sz="2000" b="1">
                <a:solidFill>
                  <a:srgbClr val="00B050"/>
                </a:solidFill>
                <a:latin typeface="+mj-ea"/>
                <a:ea typeface="+mj-ea"/>
                <a:cs typeface="+mj-ea"/>
              </a:rPr>
              <a:t>  对于职业教育生源状况而言，空白部分的使用在老师有意识指导下效果更好。</a:t>
            </a:r>
            <a:endParaRPr lang="zh-CN" altLang="en-US" sz="2000" b="1">
              <a:solidFill>
                <a:srgbClr val="00B050"/>
              </a:solidFill>
              <a:latin typeface="+mj-ea"/>
              <a:ea typeface="+mj-ea"/>
              <a:cs typeface="+mj-ea"/>
            </a:endParaRPr>
          </a:p>
        </p:txBody>
      </p:sp>
      <p:sp>
        <p:nvSpPr>
          <p:cNvPr id="4" name="文本框 3"/>
          <p:cNvSpPr txBox="1"/>
          <p:nvPr/>
        </p:nvSpPr>
        <p:spPr>
          <a:xfrm>
            <a:off x="343535" y="796925"/>
            <a:ext cx="7807960" cy="429895"/>
          </a:xfrm>
          <a:prstGeom prst="rect">
            <a:avLst/>
          </a:prstGeom>
          <a:noFill/>
          <a:ln w="9525">
            <a:noFill/>
          </a:ln>
        </p:spPr>
        <p:txBody>
          <a:bodyPr wrap="square">
            <a:spAutoFit/>
          </a:bodyPr>
          <a:p>
            <a:pPr indent="267970"/>
            <a:r>
              <a:rPr lang="zh-CN" altLang="en-US" sz="2200" b="1">
                <a:solidFill>
                  <a:srgbClr val="660033"/>
                </a:solidFill>
                <a:latin typeface="微软雅黑" panose="020B0503020204020204" charset="-122"/>
                <a:ea typeface="微软雅黑" panose="020B0503020204020204" charset="-122"/>
                <a:cs typeface="微软雅黑" panose="020B0503020204020204" charset="-122"/>
              </a:rPr>
              <a:t>（三）</a:t>
            </a:r>
            <a:r>
              <a:rPr lang="zh-CN" sz="2200" b="1">
                <a:solidFill>
                  <a:srgbClr val="660033"/>
                </a:solidFill>
                <a:latin typeface="微软雅黑" panose="020B0503020204020204" charset="-122"/>
                <a:ea typeface="微软雅黑" panose="020B0503020204020204" charset="-122"/>
                <a:cs typeface="微软雅黑" panose="020B0503020204020204" charset="-122"/>
                <a:sym typeface="+mn-ea"/>
              </a:rPr>
              <a:t>“新型活页式、工作手册式”内涵释义</a:t>
            </a:r>
            <a:endParaRPr lang="zh-CN" altLang="en-US" sz="2200" b="1">
              <a:solidFill>
                <a:srgbClr val="660033"/>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2629535" y="142875"/>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一</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依据</a:t>
            </a:r>
            <a:endParaRPr lang="zh-CN" b="1">
              <a:solidFill>
                <a:schemeClr val="accent2"/>
              </a:solidFill>
              <a:latin typeface="微软雅黑" panose="020B0503020204020204" charset="-122"/>
              <a:ea typeface="微软雅黑" panose="020B050302020402020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343535" y="1268730"/>
            <a:ext cx="8531860" cy="2183765"/>
          </a:xfrm>
          <a:prstGeom prst="rect">
            <a:avLst/>
          </a:prstGeom>
          <a:noFill/>
          <a:ln w="9525">
            <a:noFill/>
          </a:ln>
        </p:spPr>
        <p:txBody>
          <a:bodyPr wrap="square">
            <a:spAutoFit/>
          </a:bodyPr>
          <a:p>
            <a:pPr indent="267970"/>
            <a:r>
              <a:rPr lang="en-US" altLang="zh-CN" sz="2000" b="1">
                <a:solidFill>
                  <a:schemeClr val="accent2"/>
                </a:solidFill>
                <a:latin typeface="微软雅黑" panose="020B0503020204020204" charset="-122"/>
                <a:ea typeface="微软雅黑" panose="020B0503020204020204" charset="-122"/>
                <a:cs typeface="微软雅黑" panose="020B0503020204020204" charset="-122"/>
              </a:rPr>
              <a:t>3</a:t>
            </a:r>
            <a:r>
              <a:rPr sz="2000" b="1">
                <a:solidFill>
                  <a:schemeClr val="accent2"/>
                </a:solidFill>
                <a:latin typeface="微软雅黑" panose="020B0503020204020204" charset="-122"/>
                <a:ea typeface="微软雅黑" panose="020B0503020204020204" charset="-122"/>
                <a:cs typeface="微软雅黑" panose="020B0503020204020204" charset="-122"/>
              </a:rPr>
              <a:t>、形式之新</a:t>
            </a:r>
            <a:endParaRPr sz="2000" b="1">
              <a:solidFill>
                <a:srgbClr val="660033"/>
              </a:solidFill>
              <a:latin typeface="微软雅黑" panose="020B0503020204020204" charset="-122"/>
              <a:ea typeface="微软雅黑" panose="020B0503020204020204" charset="-122"/>
              <a:cs typeface="微软雅黑" panose="020B0503020204020204" charset="-122"/>
            </a:endParaRPr>
          </a:p>
          <a:p>
            <a:pPr indent="267970"/>
            <a:r>
              <a:rPr lang="zh-CN" sz="2000" b="1">
                <a:solidFill>
                  <a:schemeClr val="accent2"/>
                </a:solidFill>
                <a:latin typeface="+mj-ea"/>
                <a:ea typeface="+mj-ea"/>
                <a:cs typeface="+mj-ea"/>
              </a:rPr>
              <a:t>（</a:t>
            </a:r>
            <a:r>
              <a:rPr lang="en-US" altLang="zh-CN" sz="2000" b="1">
                <a:solidFill>
                  <a:schemeClr val="accent2"/>
                </a:solidFill>
                <a:latin typeface="+mj-ea"/>
                <a:ea typeface="+mj-ea"/>
                <a:cs typeface="+mj-ea"/>
              </a:rPr>
              <a:t>3</a:t>
            </a:r>
            <a:r>
              <a:rPr lang="zh-CN" sz="2000" b="1">
                <a:solidFill>
                  <a:schemeClr val="accent2"/>
                </a:solidFill>
                <a:latin typeface="+mj-ea"/>
                <a:ea typeface="+mj-ea"/>
                <a:cs typeface="+mj-ea"/>
              </a:rPr>
              <a:t>）多元目录索引</a:t>
            </a:r>
            <a:r>
              <a:rPr sz="2000" b="1">
                <a:solidFill>
                  <a:srgbClr val="00B050"/>
                </a:solidFill>
                <a:latin typeface="+mj-ea"/>
                <a:ea typeface="+mj-ea"/>
                <a:cs typeface="+mj-ea"/>
              </a:rPr>
              <a:t>，聚焦学生中心、学习中心，目录采用多元索引形式。教材主要呈现的内容有</a:t>
            </a:r>
            <a:r>
              <a:rPr lang="zh-CN" sz="2000" b="1">
                <a:solidFill>
                  <a:srgbClr val="00B050"/>
                </a:solidFill>
                <a:latin typeface="+mj-ea"/>
                <a:ea typeface="+mj-ea"/>
                <a:cs typeface="+mj-ea"/>
              </a:rPr>
              <a:t>职业</a:t>
            </a:r>
            <a:r>
              <a:rPr sz="2000" b="1">
                <a:solidFill>
                  <a:srgbClr val="00B050"/>
                </a:solidFill>
                <a:latin typeface="+mj-ea"/>
                <a:ea typeface="+mj-ea"/>
                <a:cs typeface="+mj-ea"/>
              </a:rPr>
              <a:t>知识、标准、程序、技术经济指标、图、表等。根据重要性和使用频率可以做成知识目录、标准目录、</a:t>
            </a:r>
            <a:r>
              <a:rPr lang="zh-CN" sz="2000" b="1">
                <a:solidFill>
                  <a:srgbClr val="00B050"/>
                </a:solidFill>
                <a:latin typeface="+mj-ea"/>
                <a:ea typeface="+mj-ea"/>
                <a:cs typeface="+mj-ea"/>
              </a:rPr>
              <a:t>职业活动</a:t>
            </a:r>
            <a:r>
              <a:rPr sz="2000" b="1">
                <a:solidFill>
                  <a:srgbClr val="00B050"/>
                </a:solidFill>
                <a:latin typeface="+mj-ea"/>
                <a:ea typeface="+mj-ea"/>
                <a:cs typeface="+mj-ea"/>
              </a:rPr>
              <a:t>目录、指标目录、图目录、表目录</a:t>
            </a:r>
            <a:r>
              <a:rPr lang="zh-CN" sz="2000" b="1">
                <a:solidFill>
                  <a:srgbClr val="00B050"/>
                </a:solidFill>
                <a:latin typeface="+mj-ea"/>
                <a:ea typeface="+mj-ea"/>
                <a:cs typeface="+mj-ea"/>
              </a:rPr>
              <a:t>、视频目录</a:t>
            </a:r>
            <a:r>
              <a:rPr sz="2000" b="1">
                <a:solidFill>
                  <a:srgbClr val="00B050"/>
                </a:solidFill>
                <a:latin typeface="+mj-ea"/>
                <a:ea typeface="+mj-ea"/>
                <a:cs typeface="+mj-ea"/>
              </a:rPr>
              <a:t>等索引方式，以便于学习、查阅。</a:t>
            </a:r>
            <a:endParaRPr sz="2000" b="1">
              <a:solidFill>
                <a:srgbClr val="00B050"/>
              </a:solidFill>
              <a:latin typeface="+mj-ea"/>
              <a:ea typeface="+mj-ea"/>
              <a:cs typeface="+mj-ea"/>
            </a:endParaRPr>
          </a:p>
          <a:p>
            <a:pPr indent="267970"/>
            <a:endParaRPr sz="2000" b="1">
              <a:solidFill>
                <a:srgbClr val="00B050"/>
              </a:solidFill>
              <a:latin typeface="+mj-ea"/>
              <a:ea typeface="+mj-ea"/>
              <a:cs typeface="+mj-ea"/>
            </a:endParaRPr>
          </a:p>
          <a:p>
            <a:pPr indent="267970" algn="ctr"/>
            <a:r>
              <a:rPr sz="1600" b="1">
                <a:solidFill>
                  <a:srgbClr val="C00000"/>
                </a:solidFill>
                <a:latin typeface="+mj-ea"/>
                <a:ea typeface="+mj-ea"/>
                <a:cs typeface="+mj-ea"/>
              </a:rPr>
              <a:t>《电气控制技术实训活页式教材》项目1实训任务、动画、视频目录</a:t>
            </a:r>
            <a:endParaRPr sz="1600" b="1">
              <a:solidFill>
                <a:srgbClr val="C00000"/>
              </a:solidFill>
              <a:latin typeface="+mj-ea"/>
              <a:ea typeface="+mj-ea"/>
              <a:cs typeface="+mj-ea"/>
            </a:endParaRPr>
          </a:p>
        </p:txBody>
      </p:sp>
      <p:pic>
        <p:nvPicPr>
          <p:cNvPr id="20" name="图片 17"/>
          <p:cNvPicPr>
            <a:picLocks noChangeAspect="1"/>
          </p:cNvPicPr>
          <p:nvPr/>
        </p:nvPicPr>
        <p:blipFill>
          <a:blip r:embed="rId1"/>
          <a:stretch>
            <a:fillRect/>
          </a:stretch>
        </p:blipFill>
        <p:spPr>
          <a:xfrm>
            <a:off x="304800" y="3462020"/>
            <a:ext cx="8736965" cy="2707640"/>
          </a:xfrm>
          <a:prstGeom prst="rect">
            <a:avLst/>
          </a:prstGeom>
          <a:noFill/>
          <a:ln>
            <a:noFill/>
          </a:ln>
        </p:spPr>
      </p:pic>
      <p:sp>
        <p:nvSpPr>
          <p:cNvPr id="4" name="文本框 3"/>
          <p:cNvSpPr txBox="1"/>
          <p:nvPr/>
        </p:nvSpPr>
        <p:spPr>
          <a:xfrm>
            <a:off x="306070" y="746125"/>
            <a:ext cx="7807960" cy="429895"/>
          </a:xfrm>
          <a:prstGeom prst="rect">
            <a:avLst/>
          </a:prstGeom>
          <a:noFill/>
          <a:ln w="9525">
            <a:noFill/>
          </a:ln>
        </p:spPr>
        <p:txBody>
          <a:bodyPr wrap="square">
            <a:spAutoFit/>
          </a:bodyPr>
          <a:p>
            <a:pPr indent="267970"/>
            <a:r>
              <a:rPr lang="zh-CN" altLang="en-US" sz="2200" b="1">
                <a:solidFill>
                  <a:srgbClr val="660033"/>
                </a:solidFill>
                <a:latin typeface="微软雅黑" panose="020B0503020204020204" charset="-122"/>
                <a:ea typeface="微软雅黑" panose="020B0503020204020204" charset="-122"/>
                <a:cs typeface="微软雅黑" panose="020B0503020204020204" charset="-122"/>
              </a:rPr>
              <a:t>（三）</a:t>
            </a:r>
            <a:r>
              <a:rPr lang="zh-CN" sz="2200" b="1">
                <a:solidFill>
                  <a:srgbClr val="660033"/>
                </a:solidFill>
                <a:latin typeface="微软雅黑" panose="020B0503020204020204" charset="-122"/>
                <a:ea typeface="微软雅黑" panose="020B0503020204020204" charset="-122"/>
                <a:cs typeface="微软雅黑" panose="020B0503020204020204" charset="-122"/>
                <a:sym typeface="+mn-ea"/>
              </a:rPr>
              <a:t>“新型活页式、工作手册式”内涵释义</a:t>
            </a:r>
            <a:endParaRPr lang="zh-CN" altLang="en-US" sz="2200" b="1">
              <a:solidFill>
                <a:srgbClr val="660033"/>
              </a:solidFill>
              <a:latin typeface="微软雅黑" panose="020B0503020204020204" charset="-122"/>
              <a:ea typeface="微软雅黑" panose="020B0503020204020204" charset="-122"/>
              <a:cs typeface="微软雅黑" panose="020B0503020204020204" charset="-122"/>
            </a:endParaRPr>
          </a:p>
        </p:txBody>
      </p:sp>
      <p:sp>
        <p:nvSpPr>
          <p:cNvPr id="5" name="文本框 4"/>
          <p:cNvSpPr txBox="1"/>
          <p:nvPr/>
        </p:nvSpPr>
        <p:spPr>
          <a:xfrm>
            <a:off x="2610485" y="93345"/>
            <a:ext cx="4125595" cy="583565"/>
          </a:xfrm>
          <a:prstGeom prst="rect">
            <a:avLst/>
          </a:prstGeom>
          <a:noFill/>
        </p:spPr>
        <p:txBody>
          <a:bodyPr wrap="square" rtlCol="0" anchor="t">
            <a:spAutoFit/>
          </a:bodyPr>
          <a:p>
            <a:r>
              <a:rPr lang="en-US" altLang="zh-CN" sz="3200"/>
              <a:t>    </a:t>
            </a:r>
            <a:r>
              <a:rPr lang="zh-CN" altLang="en-US" b="1">
                <a:solidFill>
                  <a:schemeClr val="accent2"/>
                </a:solidFill>
                <a:latin typeface="微软雅黑" panose="020B0503020204020204" charset="-122"/>
                <a:ea typeface="微软雅黑" panose="020B0503020204020204" charset="-122"/>
              </a:rPr>
              <a:t>一</a:t>
            </a:r>
            <a:r>
              <a:rPr lang="zh-CN" altLang="en-US" b="1">
                <a:solidFill>
                  <a:schemeClr val="accent2"/>
                </a:solidFill>
                <a:latin typeface="微软雅黑" panose="020B0503020204020204" charset="-122"/>
                <a:ea typeface="微软雅黑" panose="020B0503020204020204" charset="-122"/>
              </a:rPr>
              <a:t>、编写</a:t>
            </a:r>
            <a:r>
              <a:rPr lang="zh-CN" b="1">
                <a:solidFill>
                  <a:schemeClr val="accent2"/>
                </a:solidFill>
                <a:latin typeface="微软雅黑" panose="020B0503020204020204" charset="-122"/>
                <a:ea typeface="微软雅黑" panose="020B0503020204020204" charset="-122"/>
              </a:rPr>
              <a:t>依据</a:t>
            </a:r>
            <a:endParaRPr lang="zh-CN" b="1">
              <a:solidFill>
                <a:schemeClr val="accent2"/>
              </a:solidFill>
              <a:latin typeface="微软雅黑" panose="020B0503020204020204" charset="-122"/>
              <a:ea typeface="微软雅黑" panose="020B0503020204020204" charset="-122"/>
            </a:endParaRPr>
          </a:p>
        </p:txBody>
      </p:sp>
    </p:spTree>
  </p:cSld>
  <p:clrMapOvr>
    <a:masterClrMapping/>
  </p:clrMapOvr>
</p:sld>
</file>

<file path=ppt/tags/tag1.xml><?xml version="1.0" encoding="utf-8"?>
<p:tagLst xmlns:p="http://schemas.openxmlformats.org/presentationml/2006/main">
  <p:tag name="KSO_WM_UNIT_TABLE_BEAUTIFY" val="smartTable{f16e694f-6133-4578-83b3-6a74d986eb10}"/>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4366</Words>
  <Application>WPS 演示</Application>
  <PresentationFormat>在屏幕上显示</PresentationFormat>
  <Paragraphs>326</Paragraphs>
  <Slides>28</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28</vt:i4>
      </vt:variant>
    </vt:vector>
  </HeadingPairs>
  <TitlesOfParts>
    <vt:vector size="42" baseType="lpstr">
      <vt:lpstr>Arial</vt:lpstr>
      <vt:lpstr>宋体</vt:lpstr>
      <vt:lpstr>Wingdings</vt:lpstr>
      <vt:lpstr>黑体</vt:lpstr>
      <vt:lpstr>微软雅黑</vt:lpstr>
      <vt:lpstr>楷体</vt:lpstr>
      <vt:lpstr>仿宋</vt:lpstr>
      <vt:lpstr>Calibri</vt:lpstr>
      <vt:lpstr>Times New Roman</vt:lpstr>
      <vt:lpstr>华文琥珀</vt:lpstr>
      <vt:lpstr>Arial Unicode MS</vt:lpstr>
      <vt:lpstr>华文隶书</vt:lpstr>
      <vt:lpstr>默认设计模板</vt:lpstr>
      <vt:lpstr>1_默认设计模板</vt:lpstr>
      <vt:lpstr>新型活页式、工作手册式教材编写 理论依据和编写体例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行动导向教学基本功</dc:title>
  <dc:creator>微软中国</dc:creator>
  <cp:lastModifiedBy>武佳怡</cp:lastModifiedBy>
  <cp:revision>184</cp:revision>
  <dcterms:created xsi:type="dcterms:W3CDTF">2016-03-30T03:29:00Z</dcterms:created>
  <dcterms:modified xsi:type="dcterms:W3CDTF">2020-11-12T09:14:13Z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